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63" r:id="rId5"/>
    <p:sldId id="264" r:id="rId6"/>
    <p:sldId id="277" r:id="rId7"/>
    <p:sldId id="267" r:id="rId8"/>
    <p:sldId id="266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YuRRbq/EZVOCXEOsZVUbZyVWU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0"/>
    <p:restoredTop sz="94714"/>
  </p:normalViewPr>
  <p:slideViewPr>
    <p:cSldViewPr snapToGrid="0" snapToObjects="1">
      <p:cViewPr varScale="1">
        <p:scale>
          <a:sx n="108" d="100"/>
          <a:sy n="108" d="100"/>
        </p:scale>
        <p:origin x="9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3dfe6410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g123dfe6410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0559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3dfe6410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123dfe6410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3615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3dfe6410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123dfe6410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30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3dfe6410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123dfe6410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8756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3dfe6410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123dfe6410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907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3dfe6410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g123dfe6410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557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3dfe6410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123dfe6410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3dfe6410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g123dfe6410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0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3dfe6410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123dfe6410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2538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3dfe6410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123dfe6410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046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3dfe6410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123dfe6410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5253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3dfe6410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123dfe6410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2389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3dfe6410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123dfe6410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494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Rockwell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dt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ft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marL="0" lvl="0" indent="0" algn="r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2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2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2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2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2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2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2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2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1"/>
          </p:nvPr>
        </p:nvSpPr>
        <p:spPr>
          <a:xfrm rot="5400000">
            <a:off x="4518094" y="-1161256"/>
            <a:ext cx="3132137" cy="1072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dt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ft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marL="0" lvl="0" indent="0" algn="r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2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2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2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2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2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2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2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2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 rot="5400000">
            <a:off x="8354663" y="2505824"/>
            <a:ext cx="504897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 rot="5400000">
            <a:off x="2672158" y="-1220319"/>
            <a:ext cx="5048975" cy="892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dt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ft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marL="0" lvl="0" indent="0" algn="r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2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2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2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2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2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2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2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2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dt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ft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ldNum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marL="0" lvl="0" indent="0" algn="r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2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2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2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2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2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2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2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2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Rockwell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dt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ft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ldNum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marL="0" lvl="0" indent="0" algn="r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2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2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2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2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2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2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2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2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720000" y="2541600"/>
            <a:ext cx="5003800" cy="323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2"/>
          </p:nvPr>
        </p:nvSpPr>
        <p:spPr>
          <a:xfrm>
            <a:off x="6458400" y="2541600"/>
            <a:ext cx="5003801" cy="323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marL="0" lvl="0" indent="0" algn="r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2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2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2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2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2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2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2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2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720000" y="2541600"/>
            <a:ext cx="5003801" cy="323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3"/>
          </p:nvPr>
        </p:nvSpPr>
        <p:spPr>
          <a:xfrm>
            <a:off x="6458400" y="1840698"/>
            <a:ext cx="5015638" cy="5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4"/>
          </p:nvPr>
        </p:nvSpPr>
        <p:spPr>
          <a:xfrm>
            <a:off x="6458400" y="2541600"/>
            <a:ext cx="5003800" cy="323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dt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ft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ldNum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marL="0" lvl="0" indent="0" algn="r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2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2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2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2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2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2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2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2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dt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ft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sldNum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marL="0" lvl="0" indent="0" algn="r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2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2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2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2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2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2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2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2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>
            <a:spLocks noGrp="1"/>
          </p:cNvSpPr>
          <p:nvPr>
            <p:ph type="dt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ft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sldNum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marL="0" lvl="0" indent="0" algn="r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2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2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2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2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2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2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2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2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1"/>
          </p:nvPr>
        </p:nvSpPr>
        <p:spPr>
          <a:xfrm>
            <a:off x="4548188" y="584662"/>
            <a:ext cx="6911974" cy="518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marL="2286000" lvl="4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2"/>
          </p:nvPr>
        </p:nvSpPr>
        <p:spPr>
          <a:xfrm>
            <a:off x="720000" y="2541600"/>
            <a:ext cx="3107463" cy="323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dt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ft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marL="0" lvl="0" indent="0" algn="r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2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2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2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2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2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2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2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2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>
            <a:spLocks noGrp="1"/>
          </p:cNvSpPr>
          <p:nvPr>
            <p:ph type="pic" idx="2"/>
          </p:nvPr>
        </p:nvSpPr>
        <p:spPr>
          <a:xfrm>
            <a:off x="4548188" y="728664"/>
            <a:ext cx="6923812" cy="5040312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>
            <a:off x="720000" y="2541600"/>
            <a:ext cx="3095625" cy="3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dt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ft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marL="0" lvl="0" indent="0" algn="r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2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2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2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2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2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2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2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2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4B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" name="Google Shape;7;p9"/>
          <p:cNvSpPr txBox="1"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dt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ft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ldNum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ctr" anchorCtr="0">
            <a:noAutofit/>
          </a:bodyPr>
          <a:lstStyle>
            <a:lvl1pPr marL="0" marR="0" lvl="0" indent="0" algn="r" rtl="0">
              <a:lnSpc>
                <a:spcPct val="12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2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2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2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2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2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2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2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2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4B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720000" y="1449389"/>
            <a:ext cx="5015638" cy="207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Rockwell"/>
              <a:buNone/>
            </a:pPr>
            <a:r>
              <a:rPr lang="en-US"/>
              <a:t>Looking Back – </a:t>
            </a:r>
            <a:br>
              <a:rPr lang="en-US"/>
            </a:br>
            <a:r>
              <a:rPr lang="en-US"/>
              <a:t>Living Forward</a:t>
            </a:r>
            <a:endParaRPr/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720000" y="3830398"/>
            <a:ext cx="5015638" cy="121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Lessons for today, learned from Old Testament Prophets</a:t>
            </a:r>
            <a:endParaRPr/>
          </a:p>
        </p:txBody>
      </p:sp>
      <p:grpSp>
        <p:nvGrpSpPr>
          <p:cNvPr id="89" name="Google Shape;89;p1"/>
          <p:cNvGrpSpPr/>
          <p:nvPr/>
        </p:nvGrpSpPr>
        <p:grpSpPr>
          <a:xfrm>
            <a:off x="1925914" y="286753"/>
            <a:ext cx="2172608" cy="771782"/>
            <a:chOff x="4475991" y="462098"/>
            <a:chExt cx="3102496" cy="1102109"/>
          </a:xfrm>
        </p:grpSpPr>
        <p:sp>
          <p:nvSpPr>
            <p:cNvPr id="90" name="Google Shape;90;p1"/>
            <p:cNvSpPr/>
            <p:nvPr/>
          </p:nvSpPr>
          <p:spPr>
            <a:xfrm rot="600114">
              <a:off x="4532666" y="754398"/>
              <a:ext cx="694205" cy="713383"/>
            </a:xfrm>
            <a:custGeom>
              <a:avLst/>
              <a:gdLst/>
              <a:ahLst/>
              <a:cxnLst/>
              <a:rect l="l" t="t" r="r" b="b"/>
              <a:pathLst>
                <a:path w="58" h="60" extrusionOk="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 rot="600114">
              <a:off x="5791465" y="505937"/>
              <a:ext cx="587404" cy="943792"/>
            </a:xfrm>
            <a:custGeom>
              <a:avLst/>
              <a:gdLst/>
              <a:ahLst/>
              <a:cxnLst/>
              <a:rect l="l" t="t" r="r" b="b"/>
              <a:pathLst>
                <a:path w="49" h="79" extrusionOk="0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 rot="600114">
              <a:off x="7087193" y="757585"/>
              <a:ext cx="427203" cy="775416"/>
            </a:xfrm>
            <a:custGeom>
              <a:avLst/>
              <a:gdLst/>
              <a:ahLst/>
              <a:cxnLst/>
              <a:rect l="l" t="t" r="r" b="b"/>
              <a:pathLst>
                <a:path w="36" h="65" extrusionOk="0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93" name="Google Shape;93;p1"/>
          <p:cNvGrpSpPr/>
          <p:nvPr/>
        </p:nvGrpSpPr>
        <p:grpSpPr>
          <a:xfrm>
            <a:off x="1965597" y="5450653"/>
            <a:ext cx="2218352" cy="641300"/>
            <a:chOff x="4475992" y="5003195"/>
            <a:chExt cx="3167821" cy="915780"/>
          </a:xfrm>
        </p:grpSpPr>
        <p:sp>
          <p:nvSpPr>
            <p:cNvPr id="94" name="Google Shape;94;p1"/>
            <p:cNvSpPr/>
            <p:nvPr/>
          </p:nvSpPr>
          <p:spPr>
            <a:xfrm rot="5400000">
              <a:off x="5690691" y="5352589"/>
              <a:ext cx="749228" cy="383544"/>
            </a:xfrm>
            <a:custGeom>
              <a:avLst/>
              <a:gdLst/>
              <a:ahLst/>
              <a:cxnLst/>
              <a:rect l="l" t="t" r="r" b="b"/>
              <a:pathLst>
                <a:path w="66" h="34" extrusionOk="0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 rot="6274527">
              <a:off x="6910134" y="5062687"/>
              <a:ext cx="647637" cy="678578"/>
            </a:xfrm>
            <a:custGeom>
              <a:avLst/>
              <a:gdLst/>
              <a:ahLst/>
              <a:cxnLst/>
              <a:rect l="l" t="t" r="r" b="b"/>
              <a:pathLst>
                <a:path w="57" h="60" extrusionOk="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 rot="4430858">
              <a:off x="4571743" y="5071596"/>
              <a:ext cx="626472" cy="670149"/>
            </a:xfrm>
            <a:custGeom>
              <a:avLst/>
              <a:gdLst/>
              <a:ahLst/>
              <a:cxnLst/>
              <a:rect l="l" t="t" r="r" b="b"/>
              <a:pathLst>
                <a:path w="55" h="59" extrusionOk="0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pic>
        <p:nvPicPr>
          <p:cNvPr id="97" name="Google Shape;97;p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3088" y="602657"/>
            <a:ext cx="5326462" cy="5250743"/>
          </a:xfrm>
          <a:custGeom>
            <a:avLst/>
            <a:gdLst/>
            <a:ahLst/>
            <a:cxnLst/>
            <a:rect l="l" t="t" r="r" b="b"/>
            <a:pathLst>
              <a:path w="5326462" h="5250743" extrusionOk="0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3dfe64103_0_12"/>
          <p:cNvSpPr txBox="1">
            <a:spLocks noGrp="1"/>
          </p:cNvSpPr>
          <p:nvPr>
            <p:ph type="title"/>
          </p:nvPr>
        </p:nvSpPr>
        <p:spPr>
          <a:xfrm>
            <a:off x="720000" y="619200"/>
            <a:ext cx="61095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/>
              <a:t>Looking Back – Living Forward</a:t>
            </a:r>
            <a:endParaRPr/>
          </a:p>
        </p:txBody>
      </p:sp>
      <p:sp>
        <p:nvSpPr>
          <p:cNvPr id="147" name="Google Shape;147;g123dfe64103_0_12"/>
          <p:cNvSpPr txBox="1"/>
          <p:nvPr/>
        </p:nvSpPr>
        <p:spPr>
          <a:xfrm>
            <a:off x="9601200" y="628800"/>
            <a:ext cx="18708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Jeremiah</a:t>
            </a:r>
            <a:endParaRPr sz="3200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0867142-DB9E-0058-C453-50802BA788EC}"/>
              </a:ext>
            </a:extLst>
          </p:cNvPr>
          <p:cNvSpPr/>
          <p:nvPr/>
        </p:nvSpPr>
        <p:spPr>
          <a:xfrm>
            <a:off x="704580" y="1931250"/>
            <a:ext cx="2197646" cy="4390038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AU" sz="2400" b="1" dirty="0">
                <a:latin typeface="Avenir Black" panose="02000503020000020003" pitchFamily="2" charset="0"/>
              </a:rPr>
              <a:t>The Calling of Jeremiah: </a:t>
            </a:r>
          </a:p>
          <a:p>
            <a:pPr algn="ctr">
              <a:lnSpc>
                <a:spcPct val="114000"/>
              </a:lnSpc>
            </a:pPr>
            <a:r>
              <a:rPr lang="en-US" sz="2400" dirty="0">
                <a:latin typeface="Avenir Book" panose="02000503020000020003" pitchFamily="2" charset="0"/>
              </a:rPr>
              <a:t>‘O Sovereign Lord,’ I said, ‘I can’t speak for you! I’m too young!’ (</a:t>
            </a:r>
            <a:r>
              <a:rPr lang="en-AU" sz="2400" dirty="0">
                <a:latin typeface="Avenir Book" panose="02000503020000020003" pitchFamily="2" charset="0"/>
              </a:rPr>
              <a:t>1:6</a:t>
            </a:r>
            <a:r>
              <a:rPr lang="en-US" sz="2400" dirty="0">
                <a:latin typeface="Avenir Book" panose="02000503020000020003" pitchFamily="2" charset="0"/>
              </a:rPr>
              <a:t>)</a:t>
            </a:r>
            <a:endParaRPr lang="en-AU" sz="2400" dirty="0">
              <a:latin typeface="Avenir Book" panose="02000503020000020003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EF42FE6-9653-7432-8D8E-5B70B6A6BB87}"/>
              </a:ext>
            </a:extLst>
          </p:cNvPr>
          <p:cNvSpPr/>
          <p:nvPr/>
        </p:nvSpPr>
        <p:spPr>
          <a:xfrm>
            <a:off x="3762472" y="1931250"/>
            <a:ext cx="7724948" cy="19669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Avenir Black" panose="02000503020000020003" pitchFamily="2" charset="0"/>
              </a:rPr>
              <a:t>Youthfulness and inexperience:</a:t>
            </a:r>
            <a:r>
              <a:rPr lang="en-AU" sz="2400" b="1" dirty="0">
                <a:latin typeface="Avenir Book" panose="02000503020000020003" pitchFamily="2" charset="0"/>
              </a:rPr>
              <a:t> </a:t>
            </a:r>
            <a:r>
              <a:rPr lang="en-AU" sz="2400" dirty="0">
                <a:latin typeface="Avenir Book" panose="02000503020000020003" pitchFamily="2" charset="0"/>
              </a:rPr>
              <a:t>He was about 18 at the time; too young to be sent into a high-profile public ministry; he believed his youth would hamper his delivering God’s message to a hostile audience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289EC09-490B-D129-99ED-BE4B237C76D7}"/>
              </a:ext>
            </a:extLst>
          </p:cNvPr>
          <p:cNvSpPr/>
          <p:nvPr/>
        </p:nvSpPr>
        <p:spPr>
          <a:xfrm>
            <a:off x="3747052" y="4140004"/>
            <a:ext cx="7724948" cy="21812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Avenir Black" panose="02000503020000020003" pitchFamily="2" charset="0"/>
              </a:rPr>
              <a:t>Lack of clear speech and persuasiveness: </a:t>
            </a:r>
            <a:r>
              <a:rPr lang="en-AU" sz="2400" dirty="0">
                <a:latin typeface="Avenir Book" panose="02000503020000020003" pitchFamily="2" charset="0"/>
              </a:rPr>
              <a:t>He knew that to be a prophet he had to be a good public speaker. Moses: ‘I’ve never been a good speaker. And I haven’t gotten any better since you spoke to me’ (Ex 4:10) 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C72428B7-02A1-54C5-D0DE-627A16EDF718}"/>
              </a:ext>
            </a:extLst>
          </p:cNvPr>
          <p:cNvSpPr/>
          <p:nvPr/>
        </p:nvSpPr>
        <p:spPr>
          <a:xfrm rot="5400000">
            <a:off x="3000112" y="2512945"/>
            <a:ext cx="607792" cy="80356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177245DC-85CB-7ADC-FE8B-082F62EAA86B}"/>
              </a:ext>
            </a:extLst>
          </p:cNvPr>
          <p:cNvSpPr/>
          <p:nvPr/>
        </p:nvSpPr>
        <p:spPr>
          <a:xfrm rot="5400000">
            <a:off x="3000112" y="4828864"/>
            <a:ext cx="607792" cy="80356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1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3dfe64103_0_12"/>
          <p:cNvSpPr txBox="1">
            <a:spLocks noGrp="1"/>
          </p:cNvSpPr>
          <p:nvPr>
            <p:ph type="title"/>
          </p:nvPr>
        </p:nvSpPr>
        <p:spPr>
          <a:xfrm>
            <a:off x="720000" y="619200"/>
            <a:ext cx="61095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/>
              <a:t>Looking Back – Living Forward</a:t>
            </a:r>
            <a:endParaRPr/>
          </a:p>
        </p:txBody>
      </p:sp>
      <p:sp>
        <p:nvSpPr>
          <p:cNvPr id="147" name="Google Shape;147;g123dfe64103_0_12"/>
          <p:cNvSpPr txBox="1"/>
          <p:nvPr/>
        </p:nvSpPr>
        <p:spPr>
          <a:xfrm>
            <a:off x="9601200" y="628800"/>
            <a:ext cx="18708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Jeremiah</a:t>
            </a:r>
            <a:endParaRPr sz="3200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D338FC-A454-FAD8-3B6C-F71493990528}"/>
              </a:ext>
            </a:extLst>
          </p:cNvPr>
          <p:cNvSpPr/>
          <p:nvPr/>
        </p:nvSpPr>
        <p:spPr>
          <a:xfrm>
            <a:off x="4723836" y="6231521"/>
            <a:ext cx="3102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Photo by Alberto </a:t>
            </a:r>
            <a:r>
              <a:rPr lang="en-US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Bigoni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 on </a:t>
            </a:r>
            <a:r>
              <a:rPr lang="en-US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Unsplash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80F57-8D41-16AB-3F81-5E30C85088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20"/>
          <a:stretch/>
        </p:blipFill>
        <p:spPr>
          <a:xfrm>
            <a:off x="3843131" y="1531620"/>
            <a:ext cx="5161719" cy="4560570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0867142-DB9E-0058-C453-50802BA788EC}"/>
              </a:ext>
            </a:extLst>
          </p:cNvPr>
          <p:cNvSpPr/>
          <p:nvPr/>
        </p:nvSpPr>
        <p:spPr>
          <a:xfrm>
            <a:off x="795132" y="1531620"/>
            <a:ext cx="3448878" cy="45605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AU" sz="2400" b="1" dirty="0">
                <a:latin typeface="Avenir Black" panose="02000503020000020003" pitchFamily="2" charset="0"/>
              </a:rPr>
              <a:t>The Lord’s responds to Jeremiah</a:t>
            </a:r>
            <a:r>
              <a:rPr lang="en-AU" sz="2400" b="1" dirty="0">
                <a:latin typeface="Avenir Book" panose="02000503020000020003" pitchFamily="2" charset="0"/>
              </a:rPr>
              <a:t>:</a:t>
            </a:r>
            <a:r>
              <a:rPr lang="en-AU" sz="2400" dirty="0">
                <a:latin typeface="Avenir Book" panose="02000503020000020003" pitchFamily="2" charset="0"/>
              </a:rPr>
              <a:t> </a:t>
            </a:r>
          </a:p>
          <a:p>
            <a:pPr algn="ctr">
              <a:lnSpc>
                <a:spcPct val="114000"/>
              </a:lnSpc>
            </a:pPr>
            <a:r>
              <a:rPr lang="en-AU" sz="2400" dirty="0">
                <a:latin typeface="Avenir Book" panose="02000503020000020003" pitchFamily="2" charset="0"/>
              </a:rPr>
              <a:t>…Then the Lord reached out and touched my mouth and said,</a:t>
            </a:r>
          </a:p>
          <a:p>
            <a:pPr algn="ctr">
              <a:lnSpc>
                <a:spcPct val="114000"/>
              </a:lnSpc>
            </a:pPr>
            <a:r>
              <a:rPr lang="en-AU" sz="2400" dirty="0">
                <a:latin typeface="Avenir Book" panose="02000503020000020003" pitchFamily="2" charset="0"/>
              </a:rPr>
              <a:t>“Look, I have put my words in your mouth!...”</a:t>
            </a:r>
          </a:p>
          <a:p>
            <a:pPr algn="ctr">
              <a:lnSpc>
                <a:spcPct val="114000"/>
              </a:lnSpc>
            </a:pPr>
            <a:r>
              <a:rPr lang="en-AU" sz="2400" dirty="0">
                <a:latin typeface="Avenir Book" panose="02000503020000020003" pitchFamily="2" charset="0"/>
              </a:rPr>
              <a:t>(1:7)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693CF4-C2F1-6701-8D6D-B6FB88D76E6D}"/>
              </a:ext>
            </a:extLst>
          </p:cNvPr>
          <p:cNvSpPr/>
          <p:nvPr/>
        </p:nvSpPr>
        <p:spPr>
          <a:xfrm>
            <a:off x="8577470" y="1531620"/>
            <a:ext cx="2909950" cy="456057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AU" sz="2400" dirty="0">
                <a:latin typeface="Avenir Book" panose="02000503020000020003" pitchFamily="2" charset="0"/>
              </a:rPr>
              <a:t>Evidence of God’s empowerment of Jeremiah was through a spiritual experience. He became a mouthpiece for God</a:t>
            </a:r>
          </a:p>
        </p:txBody>
      </p:sp>
    </p:spTree>
    <p:extLst>
      <p:ext uri="{BB962C8B-B14F-4D97-AF65-F5344CB8AC3E}">
        <p14:creationId xmlns:p14="http://schemas.microsoft.com/office/powerpoint/2010/main" val="3295670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3dfe64103_0_12"/>
          <p:cNvSpPr txBox="1">
            <a:spLocks noGrp="1"/>
          </p:cNvSpPr>
          <p:nvPr>
            <p:ph type="title"/>
          </p:nvPr>
        </p:nvSpPr>
        <p:spPr>
          <a:xfrm>
            <a:off x="720000" y="619200"/>
            <a:ext cx="61095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/>
              <a:t>Looking Back – Living Forward</a:t>
            </a:r>
            <a:endParaRPr/>
          </a:p>
        </p:txBody>
      </p:sp>
      <p:sp>
        <p:nvSpPr>
          <p:cNvPr id="147" name="Google Shape;147;g123dfe64103_0_12"/>
          <p:cNvSpPr txBox="1"/>
          <p:nvPr/>
        </p:nvSpPr>
        <p:spPr>
          <a:xfrm>
            <a:off x="9601200" y="628800"/>
            <a:ext cx="18708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Jeremiah</a:t>
            </a:r>
            <a:endParaRPr sz="3200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0867142-DB9E-0058-C453-50802BA788EC}"/>
              </a:ext>
            </a:extLst>
          </p:cNvPr>
          <p:cNvSpPr/>
          <p:nvPr/>
        </p:nvSpPr>
        <p:spPr>
          <a:xfrm>
            <a:off x="704580" y="2097156"/>
            <a:ext cx="2346733" cy="3995033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AU" sz="2400" b="1" dirty="0">
                <a:latin typeface="Avenir Black" panose="02000503020000020003" pitchFamily="2" charset="0"/>
              </a:rPr>
              <a:t>God gives his message: </a:t>
            </a:r>
          </a:p>
          <a:p>
            <a:pPr algn="ctr">
              <a:lnSpc>
                <a:spcPct val="114000"/>
              </a:lnSpc>
            </a:pPr>
            <a:r>
              <a:rPr lang="en-AU" sz="2400" dirty="0">
                <a:latin typeface="Avenir Book" panose="02000503020000020003" pitchFamily="2" charset="0"/>
              </a:rPr>
              <a:t>‘go wherever I send you and say whatever I tell you… and say whatever I tell you’ (1:7) 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EF42FE6-9653-7432-8D8E-5B70B6A6BB87}"/>
              </a:ext>
            </a:extLst>
          </p:cNvPr>
          <p:cNvSpPr/>
          <p:nvPr/>
        </p:nvSpPr>
        <p:spPr>
          <a:xfrm>
            <a:off x="3181019" y="2097156"/>
            <a:ext cx="2434680" cy="353833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AU" sz="2400" b="1" dirty="0">
                <a:latin typeface="Avenir Black" panose="02000503020000020003" pitchFamily="2" charset="0"/>
              </a:rPr>
              <a:t>God cares: </a:t>
            </a:r>
          </a:p>
          <a:p>
            <a:pPr algn="ctr">
              <a:lnSpc>
                <a:spcPct val="114000"/>
              </a:lnSpc>
            </a:pPr>
            <a:r>
              <a:rPr lang="en-AU" sz="2400" dirty="0">
                <a:latin typeface="Avenir Book" panose="02000503020000020003" pitchFamily="2" charset="0"/>
              </a:rPr>
              <a:t>‘don’t be afraid of the people, for I will be with you and will protect you’ (1:8) 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693CF4-C2F1-6701-8D6D-B6FB88D76E6D}"/>
              </a:ext>
            </a:extLst>
          </p:cNvPr>
          <p:cNvSpPr/>
          <p:nvPr/>
        </p:nvSpPr>
        <p:spPr>
          <a:xfrm>
            <a:off x="5745405" y="2097156"/>
            <a:ext cx="2295352" cy="360790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AU" sz="2400" b="1" dirty="0">
                <a:latin typeface="Avenir Black" panose="02000503020000020003" pitchFamily="2" charset="0"/>
              </a:rPr>
              <a:t>God gives authority: </a:t>
            </a:r>
          </a:p>
          <a:p>
            <a:pPr algn="ctr">
              <a:lnSpc>
                <a:spcPct val="114000"/>
              </a:lnSpc>
            </a:pPr>
            <a:r>
              <a:rPr lang="en-AU" sz="2400" dirty="0">
                <a:latin typeface="Avenir Book" panose="02000503020000020003" pitchFamily="2" charset="0"/>
              </a:rPr>
              <a:t>‘I appoint you to stand up against nations and kingdoms…’ (1:10) 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289EC09-490B-D129-99ED-BE4B237C76D7}"/>
              </a:ext>
            </a:extLst>
          </p:cNvPr>
          <p:cNvSpPr/>
          <p:nvPr/>
        </p:nvSpPr>
        <p:spPr>
          <a:xfrm>
            <a:off x="8170463" y="2097156"/>
            <a:ext cx="3301537" cy="39950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Avenir Black" panose="02000503020000020003" pitchFamily="2" charset="0"/>
              </a:rPr>
              <a:t>God tears down before rebuilding: </a:t>
            </a:r>
          </a:p>
          <a:p>
            <a:pPr algn="ctr"/>
            <a:r>
              <a:rPr lang="en-AU" sz="2400" b="1" dirty="0">
                <a:latin typeface="Avenir Book" panose="02000503020000020003" pitchFamily="2" charset="0"/>
              </a:rPr>
              <a:t>‘S</a:t>
            </a:r>
            <a:r>
              <a:rPr lang="en-AU" sz="2400" dirty="0">
                <a:latin typeface="Avenir Book" panose="02000503020000020003" pitchFamily="2" charset="0"/>
              </a:rPr>
              <a:t>ome you must uproot and tear down,</a:t>
            </a:r>
            <a:br>
              <a:rPr lang="en-AU" sz="2400" dirty="0">
                <a:latin typeface="Avenir Book" panose="02000503020000020003" pitchFamily="2" charset="0"/>
              </a:rPr>
            </a:br>
            <a:r>
              <a:rPr lang="en-AU" sz="2400" dirty="0">
                <a:latin typeface="Avenir Book" panose="02000503020000020003" pitchFamily="2" charset="0"/>
              </a:rPr>
              <a:t>    destroy and overthrow.</a:t>
            </a:r>
            <a:br>
              <a:rPr lang="en-AU" sz="2400" dirty="0">
                <a:latin typeface="Avenir Book" panose="02000503020000020003" pitchFamily="2" charset="0"/>
              </a:rPr>
            </a:br>
            <a:r>
              <a:rPr lang="en-AU" sz="2400" dirty="0">
                <a:latin typeface="Avenir Book" panose="02000503020000020003" pitchFamily="2" charset="0"/>
              </a:rPr>
              <a:t>Others you must build up</a:t>
            </a:r>
            <a:br>
              <a:rPr lang="en-AU" sz="2400" dirty="0">
                <a:latin typeface="Avenir Book" panose="02000503020000020003" pitchFamily="2" charset="0"/>
              </a:rPr>
            </a:br>
            <a:r>
              <a:rPr lang="en-AU" sz="2400" dirty="0">
                <a:latin typeface="Avenir Book" panose="02000503020000020003" pitchFamily="2" charset="0"/>
              </a:rPr>
              <a:t>    and plant’ (1:10)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C4026F-DB40-8107-54C0-922D4C3D62E3}"/>
              </a:ext>
            </a:extLst>
          </p:cNvPr>
          <p:cNvSpPr/>
          <p:nvPr/>
        </p:nvSpPr>
        <p:spPr>
          <a:xfrm>
            <a:off x="639990" y="1410352"/>
            <a:ext cx="4015843" cy="5696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AU" sz="2800" dirty="0">
                <a:solidFill>
                  <a:schemeClr val="bg2">
                    <a:lumMod val="10000"/>
                    <a:lumOff val="90000"/>
                  </a:schemeClr>
                </a:solidFill>
                <a:latin typeface="Avenir Medium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God equips his servant:</a:t>
            </a:r>
            <a:endParaRPr lang="en-AU" sz="2800" dirty="0">
              <a:solidFill>
                <a:schemeClr val="bg2">
                  <a:lumMod val="10000"/>
                  <a:lumOff val="90000"/>
                </a:schemeClr>
              </a:solidFill>
              <a:latin typeface="Avenir Medium" panose="02000503020000020003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10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3dfe64103_0_12"/>
          <p:cNvSpPr txBox="1">
            <a:spLocks noGrp="1"/>
          </p:cNvSpPr>
          <p:nvPr>
            <p:ph type="title"/>
          </p:nvPr>
        </p:nvSpPr>
        <p:spPr>
          <a:xfrm>
            <a:off x="720000" y="619200"/>
            <a:ext cx="61095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/>
              <a:t>Looking Back – Living Forward</a:t>
            </a:r>
            <a:endParaRPr/>
          </a:p>
        </p:txBody>
      </p:sp>
      <p:sp>
        <p:nvSpPr>
          <p:cNvPr id="147" name="Google Shape;147;g123dfe64103_0_12"/>
          <p:cNvSpPr txBox="1"/>
          <p:nvPr/>
        </p:nvSpPr>
        <p:spPr>
          <a:xfrm>
            <a:off x="9601200" y="628800"/>
            <a:ext cx="18708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Jeremiah</a:t>
            </a:r>
            <a:endParaRPr sz="3200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0867142-DB9E-0058-C453-50802BA788EC}"/>
              </a:ext>
            </a:extLst>
          </p:cNvPr>
          <p:cNvSpPr/>
          <p:nvPr/>
        </p:nvSpPr>
        <p:spPr>
          <a:xfrm>
            <a:off x="704579" y="2097156"/>
            <a:ext cx="1897219" cy="4114800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AU" sz="2400" b="1" dirty="0">
                <a:latin typeface="Avenir Black" panose="02000503020000020003" pitchFamily="2" charset="0"/>
              </a:rPr>
              <a:t>God sends: </a:t>
            </a:r>
          </a:p>
          <a:p>
            <a:pPr algn="ctr">
              <a:lnSpc>
                <a:spcPct val="114000"/>
              </a:lnSpc>
            </a:pPr>
            <a:r>
              <a:rPr lang="en-AU" sz="2400" dirty="0">
                <a:latin typeface="Avenir Book" panose="02000503020000020003" pitchFamily="2" charset="0"/>
              </a:rPr>
              <a:t>an essential element in Jeremiah’s </a:t>
            </a:r>
            <a:r>
              <a:rPr lang="en-AU" sz="2400" dirty="0" err="1">
                <a:latin typeface="Avenir Book" panose="02000503020000020003" pitchFamily="2" charset="0"/>
              </a:rPr>
              <a:t>commis-sioning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C4026F-DB40-8107-54C0-922D4C3D62E3}"/>
              </a:ext>
            </a:extLst>
          </p:cNvPr>
          <p:cNvSpPr/>
          <p:nvPr/>
        </p:nvSpPr>
        <p:spPr>
          <a:xfrm>
            <a:off x="639990" y="1410352"/>
            <a:ext cx="4015843" cy="5696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AU" sz="2800" dirty="0">
                <a:solidFill>
                  <a:schemeClr val="bg2">
                    <a:lumMod val="10000"/>
                    <a:lumOff val="90000"/>
                  </a:schemeClr>
                </a:solidFill>
                <a:latin typeface="Avenir Medium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God equips his servant:</a:t>
            </a:r>
            <a:endParaRPr lang="en-AU" sz="2800" dirty="0">
              <a:solidFill>
                <a:schemeClr val="bg2">
                  <a:lumMod val="10000"/>
                  <a:lumOff val="90000"/>
                </a:schemeClr>
              </a:solidFill>
              <a:latin typeface="Avenir Medium" panose="02000503020000020003" pitchFamily="2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D4E535-D28A-C49A-3FDA-1A12A572C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390092"/>
              </p:ext>
            </p:extLst>
          </p:nvPr>
        </p:nvGraphicFramePr>
        <p:xfrm>
          <a:off x="2818614" y="2130146"/>
          <a:ext cx="8653386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4142">
                  <a:extLst>
                    <a:ext uri="{9D8B030D-6E8A-4147-A177-3AD203B41FA5}">
                      <a16:colId xmlns:a16="http://schemas.microsoft.com/office/drawing/2014/main" val="2605596549"/>
                    </a:ext>
                  </a:extLst>
                </a:gridCol>
                <a:gridCol w="2884142">
                  <a:extLst>
                    <a:ext uri="{9D8B030D-6E8A-4147-A177-3AD203B41FA5}">
                      <a16:colId xmlns:a16="http://schemas.microsoft.com/office/drawing/2014/main" val="1538541645"/>
                    </a:ext>
                  </a:extLst>
                </a:gridCol>
                <a:gridCol w="2885102">
                  <a:extLst>
                    <a:ext uri="{9D8B030D-6E8A-4147-A177-3AD203B41FA5}">
                      <a16:colId xmlns:a16="http://schemas.microsoft.com/office/drawing/2014/main" val="6172132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To </a:t>
                      </a:r>
                      <a:r>
                        <a:rPr lang="en-AU" sz="1800" b="1" i="0" dirty="0">
                          <a:solidFill>
                            <a:schemeClr val="tx1"/>
                          </a:solidFill>
                          <a:effectLst/>
                          <a:latin typeface="Avenir Black" panose="02000503020000020003" pitchFamily="2" charset="0"/>
                        </a:rPr>
                        <a:t>Moses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: ‘Now go, for I am </a:t>
                      </a:r>
                      <a:r>
                        <a:rPr lang="en-AU" sz="1800" b="1" i="0" dirty="0">
                          <a:solidFill>
                            <a:schemeClr val="tx1"/>
                          </a:solidFill>
                          <a:effectLst/>
                          <a:latin typeface="Avenir Black" panose="02000503020000020003" pitchFamily="2" charset="0"/>
                        </a:rPr>
                        <a:t>sending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 you to Pharaoh. You must lead my people Israel out of Egypt’ (Ex 3:10) [</a:t>
                      </a:r>
                      <a:r>
                        <a:rPr lang="en-AU" sz="1800" b="0" i="1" dirty="0" err="1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shaw</a:t>
                      </a:r>
                      <a:r>
                        <a:rPr lang="en-AU" sz="1800" b="0" i="1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-lakh']</a:t>
                      </a:r>
                      <a:endParaRPr lang="en-AU" sz="1800" b="0" i="1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To </a:t>
                      </a:r>
                      <a:r>
                        <a:rPr lang="en-AU" sz="1800" b="1" i="0" dirty="0">
                          <a:solidFill>
                            <a:schemeClr val="tx1"/>
                          </a:solidFill>
                          <a:effectLst/>
                          <a:latin typeface="Avenir Black" panose="02000503020000020003" pitchFamily="2" charset="0"/>
                        </a:rPr>
                        <a:t>Isaiah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: “Whom should I send as a messenger to this people? Who will go for us?” I said, “Here I am. </a:t>
                      </a:r>
                      <a:r>
                        <a:rPr lang="en-AU" sz="1800" b="1" i="0" dirty="0">
                          <a:solidFill>
                            <a:schemeClr val="tx1"/>
                          </a:solidFill>
                          <a:effectLst/>
                          <a:latin typeface="Avenir Black" panose="02000503020000020003" pitchFamily="2" charset="0"/>
                        </a:rPr>
                        <a:t>Send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 me.” (Isa 6:8) [</a:t>
                      </a:r>
                      <a:r>
                        <a:rPr lang="en-AU" sz="1800" b="0" i="1" dirty="0" err="1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shaw</a:t>
                      </a:r>
                      <a:r>
                        <a:rPr lang="en-AU" sz="1800" b="0" i="1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-lakh'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]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AU" sz="20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To </a:t>
                      </a:r>
                      <a:r>
                        <a:rPr lang="en-AU" sz="2000" b="1" i="0" dirty="0">
                          <a:solidFill>
                            <a:schemeClr val="bg1"/>
                          </a:solidFill>
                          <a:effectLst/>
                          <a:latin typeface="Avenir Black" panose="02000503020000020003" pitchFamily="2" charset="0"/>
                        </a:rPr>
                        <a:t>Jeremiah</a:t>
                      </a:r>
                      <a:r>
                        <a:rPr lang="en-AU" sz="20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: ‘…you must go wherever I </a:t>
                      </a:r>
                      <a:r>
                        <a:rPr lang="en-AU" sz="2000" b="1" i="0" dirty="0">
                          <a:solidFill>
                            <a:schemeClr val="bg1"/>
                          </a:solidFill>
                          <a:effectLst/>
                          <a:latin typeface="Avenir Black" panose="02000503020000020003" pitchFamily="2" charset="0"/>
                        </a:rPr>
                        <a:t>send</a:t>
                      </a:r>
                      <a:r>
                        <a:rPr lang="en-AU" sz="20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 you and say whatever I tell you’ (</a:t>
                      </a:r>
                      <a:r>
                        <a:rPr lang="en-AU" sz="2000" b="0" dirty="0" err="1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Jer</a:t>
                      </a:r>
                      <a:r>
                        <a:rPr lang="en-AU" sz="20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 1:7) [</a:t>
                      </a:r>
                      <a:r>
                        <a:rPr lang="en-AU" sz="2000" b="0" i="1" dirty="0" err="1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shaw</a:t>
                      </a:r>
                      <a:r>
                        <a:rPr lang="en-AU" sz="2000" b="0" i="1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-lakh'</a:t>
                      </a:r>
                      <a:r>
                        <a:rPr lang="en-AU" sz="20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]</a:t>
                      </a:r>
                      <a:endParaRPr lang="en-AU" sz="2000" b="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357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To </a:t>
                      </a:r>
                      <a:r>
                        <a:rPr lang="en-AU" sz="1800" b="1" i="0" dirty="0">
                          <a:solidFill>
                            <a:schemeClr val="tx1"/>
                          </a:solidFill>
                          <a:effectLst/>
                          <a:latin typeface="Avenir Black" panose="02000503020000020003" pitchFamily="2" charset="0"/>
                        </a:rPr>
                        <a:t>Ezekiel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: ‘…“I am </a:t>
                      </a:r>
                      <a:r>
                        <a:rPr lang="en-AU" sz="1800" b="1" i="0" dirty="0">
                          <a:solidFill>
                            <a:schemeClr val="tx1"/>
                          </a:solidFill>
                          <a:effectLst/>
                          <a:latin typeface="Avenir Black" panose="02000503020000020003" pitchFamily="2" charset="0"/>
                        </a:rPr>
                        <a:t>sending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 you to the nation of Israel’ (</a:t>
                      </a:r>
                      <a:r>
                        <a:rPr lang="en-AU" sz="1800" b="0" dirty="0" err="1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Ezk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 2:3) [</a:t>
                      </a:r>
                      <a:r>
                        <a:rPr lang="en-AU" sz="1800" b="0" i="1" dirty="0" err="1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shaw</a:t>
                      </a:r>
                      <a:r>
                        <a:rPr lang="en-AU" sz="1800" b="0" i="1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-lakh'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]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‘…ask him to </a:t>
                      </a:r>
                      <a:r>
                        <a:rPr lang="en-AU" sz="1800" b="1" i="0" dirty="0">
                          <a:solidFill>
                            <a:schemeClr val="tx1"/>
                          </a:solidFill>
                          <a:effectLst/>
                          <a:latin typeface="Avenir Black" panose="02000503020000020003" pitchFamily="2" charset="0"/>
                        </a:rPr>
                        <a:t>send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 more workers into his fields’ (Mt 9:38) [</a:t>
                      </a:r>
                      <a:r>
                        <a:rPr lang="en-AU" sz="1800" b="0" i="1" dirty="0" err="1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ekbalē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]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‘… he would </a:t>
                      </a:r>
                      <a:r>
                        <a:rPr lang="en-AU" sz="1800" b="1" i="0" dirty="0">
                          <a:solidFill>
                            <a:schemeClr val="tx1"/>
                          </a:solidFill>
                          <a:effectLst/>
                          <a:latin typeface="Avenir Black" panose="02000503020000020003" pitchFamily="2" charset="0"/>
                        </a:rPr>
                        <a:t>send</a:t>
                      </a:r>
                      <a:r>
                        <a:rPr lang="en-AU" sz="1800" b="1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 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[the disciples] out to preach…’ (Mk 3:14) [</a:t>
                      </a:r>
                      <a:r>
                        <a:rPr lang="en-AU" sz="1800" b="0" dirty="0" err="1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apostellē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]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54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Jesus ‘called his </a:t>
                      </a:r>
                      <a:r>
                        <a:rPr lang="en-AU" sz="1800" b="1" i="0" dirty="0">
                          <a:solidFill>
                            <a:schemeClr val="tx1"/>
                          </a:solidFill>
                          <a:effectLst/>
                          <a:latin typeface="Avenir Black" panose="02000503020000020003" pitchFamily="2" charset="0"/>
                        </a:rPr>
                        <a:t>twelve disciples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 together and began </a:t>
                      </a:r>
                      <a:r>
                        <a:rPr lang="en-AU" sz="1800" b="1" i="0" dirty="0">
                          <a:solidFill>
                            <a:schemeClr val="tx1"/>
                          </a:solidFill>
                          <a:effectLst/>
                          <a:latin typeface="Avenir Black" panose="02000503020000020003" pitchFamily="2" charset="0"/>
                        </a:rPr>
                        <a:t>sending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 them out two by two…’ (Mk 6:7) [</a:t>
                      </a:r>
                      <a:r>
                        <a:rPr lang="en-AU" sz="1800" b="0" i="1" dirty="0" err="1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apostellein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]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AU" sz="1800" b="1" i="0" dirty="0">
                          <a:solidFill>
                            <a:schemeClr val="tx1"/>
                          </a:solidFill>
                          <a:effectLst/>
                          <a:latin typeface="Avenir Black" panose="02000503020000020003" pitchFamily="2" charset="0"/>
                        </a:rPr>
                        <a:t>Jesus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: ‘And anyone who rejects me is rejecting God, who </a:t>
                      </a:r>
                      <a:r>
                        <a:rPr lang="en-AU" sz="1800" b="1" i="0" dirty="0">
                          <a:solidFill>
                            <a:schemeClr val="tx1"/>
                          </a:solidFill>
                          <a:effectLst/>
                          <a:latin typeface="Avenir Black" panose="02000503020000020003" pitchFamily="2" charset="0"/>
                        </a:rPr>
                        <a:t>sent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 me’ (Lk 10:16) [</a:t>
                      </a:r>
                      <a:r>
                        <a:rPr lang="en-AU" sz="1800" b="0" i="1" dirty="0" err="1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aposteilanta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]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Jesus to </a:t>
                      </a:r>
                      <a:r>
                        <a:rPr lang="en-AU" sz="1800" b="1" i="0" dirty="0">
                          <a:solidFill>
                            <a:schemeClr val="tx1"/>
                          </a:solidFill>
                          <a:effectLst/>
                          <a:latin typeface="Avenir Black" panose="02000503020000020003" pitchFamily="2" charset="0"/>
                        </a:rPr>
                        <a:t>disciples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: ‘the Father has </a:t>
                      </a:r>
                      <a:r>
                        <a:rPr lang="en-AU" sz="1800" b="1" i="0" dirty="0">
                          <a:solidFill>
                            <a:schemeClr val="tx1"/>
                          </a:solidFill>
                          <a:effectLst/>
                          <a:latin typeface="Avenir Black" panose="02000503020000020003" pitchFamily="2" charset="0"/>
                        </a:rPr>
                        <a:t>sent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 me, so I am </a:t>
                      </a:r>
                      <a:r>
                        <a:rPr lang="en-AU" sz="1800" b="1" i="0" dirty="0">
                          <a:solidFill>
                            <a:schemeClr val="tx1"/>
                          </a:solidFill>
                          <a:effectLst/>
                          <a:latin typeface="Avenir Black" panose="02000503020000020003" pitchFamily="2" charset="0"/>
                        </a:rPr>
                        <a:t>sending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 you’ (Jn 20:21) [</a:t>
                      </a:r>
                      <a:r>
                        <a:rPr lang="en-AU" sz="1800" b="0" i="1" dirty="0" err="1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apestalken</a:t>
                      </a:r>
                      <a:r>
                        <a:rPr lang="en-AU" sz="1800" b="0" i="1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, </a:t>
                      </a:r>
                      <a:r>
                        <a:rPr lang="en-AU" sz="1800" b="0" i="1" dirty="0" err="1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pempō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]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291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66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3dfe64103_0_12"/>
          <p:cNvSpPr txBox="1">
            <a:spLocks noGrp="1"/>
          </p:cNvSpPr>
          <p:nvPr>
            <p:ph type="title"/>
          </p:nvPr>
        </p:nvSpPr>
        <p:spPr>
          <a:xfrm>
            <a:off x="720000" y="619200"/>
            <a:ext cx="61095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/>
              <a:t>Looking Back – Living Forward</a:t>
            </a:r>
            <a:endParaRPr/>
          </a:p>
        </p:txBody>
      </p:sp>
      <p:sp>
        <p:nvSpPr>
          <p:cNvPr id="147" name="Google Shape;147;g123dfe64103_0_12"/>
          <p:cNvSpPr txBox="1"/>
          <p:nvPr/>
        </p:nvSpPr>
        <p:spPr>
          <a:xfrm>
            <a:off x="9601200" y="628800"/>
            <a:ext cx="18708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Jeremiah</a:t>
            </a:r>
            <a:endParaRPr sz="3200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0867142-DB9E-0058-C453-50802BA788EC}"/>
              </a:ext>
            </a:extLst>
          </p:cNvPr>
          <p:cNvSpPr/>
          <p:nvPr/>
        </p:nvSpPr>
        <p:spPr>
          <a:xfrm>
            <a:off x="704580" y="1531620"/>
            <a:ext cx="3509612" cy="45605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AU" sz="2400" b="1" dirty="0">
                <a:latin typeface="Avenir Black" panose="02000503020000020003" pitchFamily="2" charset="0"/>
              </a:rPr>
              <a:t>The assignment from God glorifies God: </a:t>
            </a:r>
          </a:p>
          <a:p>
            <a:pPr algn="ctr">
              <a:lnSpc>
                <a:spcPct val="114000"/>
              </a:lnSpc>
            </a:pPr>
            <a:r>
              <a:rPr lang="en-AU" sz="2400" dirty="0">
                <a:latin typeface="Avenir Book" panose="02000503020000020003" pitchFamily="2" charset="0"/>
              </a:rPr>
              <a:t>God tells Jeremiah, ‘don’t be afraid of the people, for I will be with you and will protect you. I, the Lord, have spoken!’ (1:8) 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693CF4-C2F1-6701-8D6D-B6FB88D76E6D}"/>
              </a:ext>
            </a:extLst>
          </p:cNvPr>
          <p:cNvSpPr/>
          <p:nvPr/>
        </p:nvSpPr>
        <p:spPr>
          <a:xfrm>
            <a:off x="4412974" y="1564379"/>
            <a:ext cx="7059027" cy="36735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AU" sz="2400" b="1" dirty="0">
                <a:latin typeface="Avenir Black" panose="02000503020000020003" pitchFamily="2" charset="0"/>
              </a:rPr>
              <a:t>God accomplishes his plans: </a:t>
            </a:r>
          </a:p>
          <a:p>
            <a:pPr algn="ctr">
              <a:lnSpc>
                <a:spcPct val="114000"/>
              </a:lnSpc>
            </a:pPr>
            <a:r>
              <a:rPr lang="en-AU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&gt;</a:t>
            </a:r>
            <a:r>
              <a:rPr lang="en-AU" sz="2400" dirty="0">
                <a:latin typeface="Avenir Book" panose="02000503020000020003" pitchFamily="2" charset="0"/>
              </a:rPr>
              <a:t> “I see a branch from an almond tree” </a:t>
            </a:r>
            <a:r>
              <a:rPr lang="en-AU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=</a:t>
            </a:r>
            <a:r>
              <a:rPr lang="en-AU" sz="2400" dirty="0">
                <a:latin typeface="Avenir Book" panose="02000503020000020003" pitchFamily="2" charset="0"/>
              </a:rPr>
              <a:t> the Lord is watching to make sure what Jeremiah says in God’s name is accomplished (1:11-12)</a:t>
            </a:r>
          </a:p>
          <a:p>
            <a:pPr algn="ctr">
              <a:lnSpc>
                <a:spcPct val="114000"/>
              </a:lnSpc>
            </a:pPr>
            <a:r>
              <a:rPr lang="en-AU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&gt;</a:t>
            </a:r>
            <a:r>
              <a:rPr lang="en-AU" sz="2400" dirty="0">
                <a:latin typeface="Avenir Book" panose="02000503020000020003" pitchFamily="2" charset="0"/>
              </a:rPr>
              <a:t> “I see a pot of boiling water, spilling from the north” </a:t>
            </a:r>
            <a:r>
              <a:rPr lang="en-AU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=</a:t>
            </a:r>
            <a:r>
              <a:rPr lang="en-AU" sz="2400" dirty="0">
                <a:latin typeface="Avenir Book" panose="02000503020000020003" pitchFamily="2" charset="0"/>
              </a:rPr>
              <a:t> the coming invasion of Babylon from the north with the purpose of punishing Judah’s idolatry (1:13-14)</a:t>
            </a:r>
          </a:p>
        </p:txBody>
      </p:sp>
    </p:spTree>
    <p:extLst>
      <p:ext uri="{BB962C8B-B14F-4D97-AF65-F5344CB8AC3E}">
        <p14:creationId xmlns:p14="http://schemas.microsoft.com/office/powerpoint/2010/main" val="749678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3dfe64103_0_12"/>
          <p:cNvSpPr txBox="1">
            <a:spLocks noGrp="1"/>
          </p:cNvSpPr>
          <p:nvPr>
            <p:ph type="title"/>
          </p:nvPr>
        </p:nvSpPr>
        <p:spPr>
          <a:xfrm>
            <a:off x="720000" y="619200"/>
            <a:ext cx="61095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/>
              <a:t>Looking Back – Living Forward</a:t>
            </a:r>
            <a:endParaRPr/>
          </a:p>
        </p:txBody>
      </p:sp>
      <p:sp>
        <p:nvSpPr>
          <p:cNvPr id="147" name="Google Shape;147;g123dfe64103_0_12"/>
          <p:cNvSpPr txBox="1"/>
          <p:nvPr/>
        </p:nvSpPr>
        <p:spPr>
          <a:xfrm>
            <a:off x="9601200" y="628800"/>
            <a:ext cx="18708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Jeremiah</a:t>
            </a:r>
            <a:endParaRPr sz="3200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C4026F-DB40-8107-54C0-922D4C3D62E3}"/>
              </a:ext>
            </a:extLst>
          </p:cNvPr>
          <p:cNvSpPr/>
          <p:nvPr/>
        </p:nvSpPr>
        <p:spPr>
          <a:xfrm>
            <a:off x="639990" y="1410352"/>
            <a:ext cx="2392001" cy="571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AU" sz="2800" dirty="0">
                <a:solidFill>
                  <a:schemeClr val="bg2">
                    <a:lumMod val="10000"/>
                    <a:lumOff val="90000"/>
                  </a:schemeClr>
                </a:solidFill>
                <a:latin typeface="Avenir Medium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Applications:</a:t>
            </a:r>
            <a:endParaRPr lang="en-AU" sz="2800" dirty="0">
              <a:solidFill>
                <a:schemeClr val="bg2">
                  <a:lumMod val="10000"/>
                  <a:lumOff val="90000"/>
                </a:schemeClr>
              </a:solidFill>
              <a:latin typeface="Avenir Medium" panose="02000503020000020003" pitchFamily="2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9AD739-5B71-08E1-A3CD-259FE80BCD86}"/>
              </a:ext>
            </a:extLst>
          </p:cNvPr>
          <p:cNvSpPr/>
          <p:nvPr/>
        </p:nvSpPr>
        <p:spPr>
          <a:xfrm>
            <a:off x="4273747" y="6510130"/>
            <a:ext cx="31806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Photo by Joseph </a:t>
            </a:r>
            <a:r>
              <a:rPr lang="en-US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Akbrud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 on </a:t>
            </a:r>
            <a:r>
              <a:rPr lang="en-US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Unsplash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1D9EA0-DC8B-C8AC-7263-53221E1248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9426" y="2097156"/>
            <a:ext cx="4780721" cy="441297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289EC09-490B-D129-99ED-BE4B237C76D7}"/>
              </a:ext>
            </a:extLst>
          </p:cNvPr>
          <p:cNvSpPr/>
          <p:nvPr/>
        </p:nvSpPr>
        <p:spPr>
          <a:xfrm>
            <a:off x="7474226" y="2097156"/>
            <a:ext cx="3997775" cy="441297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Avenir Black" panose="02000503020000020003" pitchFamily="2" charset="0"/>
              </a:rPr>
              <a:t>God says stay close to Him: </a:t>
            </a:r>
          </a:p>
          <a:p>
            <a:pPr algn="ctr"/>
            <a:r>
              <a:rPr lang="en-AU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&gt;</a:t>
            </a:r>
            <a:r>
              <a:rPr lang="en-AU" sz="2400" dirty="0">
                <a:latin typeface="Avenir Book" panose="02000503020000020003" pitchFamily="2" charset="0"/>
              </a:rPr>
              <a:t> Are we letting God empower us to overcome obstacles that keep us from flourishing?</a:t>
            </a:r>
          </a:p>
          <a:p>
            <a:pPr algn="ctr"/>
            <a:r>
              <a:rPr lang="en-AU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&gt;</a:t>
            </a:r>
            <a:r>
              <a:rPr lang="en-AU" sz="2400" dirty="0">
                <a:latin typeface="Avenir Book" panose="02000503020000020003" pitchFamily="2" charset="0"/>
              </a:rPr>
              <a:t> God wants us to return to Him even when we have been wayward. Any behaviours in your life that need attention?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0867142-DB9E-0058-C453-50802BA788EC}"/>
              </a:ext>
            </a:extLst>
          </p:cNvPr>
          <p:cNvSpPr/>
          <p:nvPr/>
        </p:nvSpPr>
        <p:spPr>
          <a:xfrm>
            <a:off x="704581" y="2097156"/>
            <a:ext cx="3549367" cy="44129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Avenir Black" panose="02000503020000020003" pitchFamily="2" charset="0"/>
              </a:rPr>
              <a:t>God says reconnect with His purpose: </a:t>
            </a:r>
          </a:p>
          <a:p>
            <a:pPr algn="ctr"/>
            <a:r>
              <a:rPr lang="en-AU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&gt;</a:t>
            </a:r>
            <a:r>
              <a:rPr lang="en-AU" sz="2400" dirty="0">
                <a:latin typeface="Avenir Book" panose="02000503020000020003" pitchFamily="2" charset="0"/>
              </a:rPr>
              <a:t> Are we living fully in that purpose? It’s never too late</a:t>
            </a:r>
          </a:p>
          <a:p>
            <a:pPr algn="ctr"/>
            <a:r>
              <a:rPr lang="en-AU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&gt;</a:t>
            </a:r>
            <a:r>
              <a:rPr lang="en-AU" sz="2400" dirty="0">
                <a:latin typeface="Avenir Book" panose="02000503020000020003" pitchFamily="2" charset="0"/>
              </a:rPr>
              <a:t> God wants to take us from where we are, to new spaces and sometimes places. What does that look like for you?</a:t>
            </a:r>
          </a:p>
        </p:txBody>
      </p:sp>
    </p:spTree>
    <p:extLst>
      <p:ext uri="{BB962C8B-B14F-4D97-AF65-F5344CB8AC3E}">
        <p14:creationId xmlns:p14="http://schemas.microsoft.com/office/powerpoint/2010/main" val="357021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4B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9" name="Google Shape;129;p3"/>
          <p:cNvSpPr txBox="1">
            <a:spLocks noGrp="1"/>
          </p:cNvSpPr>
          <p:nvPr>
            <p:ph type="ctrTitle"/>
          </p:nvPr>
        </p:nvSpPr>
        <p:spPr>
          <a:xfrm>
            <a:off x="745000" y="1176371"/>
            <a:ext cx="5015638" cy="16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ckwell"/>
              <a:buNone/>
            </a:pPr>
            <a:r>
              <a:rPr lang="en-US"/>
              <a:t>Looking Back – </a:t>
            </a:r>
            <a:br>
              <a:rPr lang="en-US"/>
            </a:br>
            <a:r>
              <a:rPr lang="en-US"/>
              <a:t>Living Forward</a:t>
            </a:r>
            <a:endParaRPr/>
          </a:p>
        </p:txBody>
      </p:sp>
      <p:sp>
        <p:nvSpPr>
          <p:cNvPr id="130" name="Google Shape;130;p3"/>
          <p:cNvSpPr txBox="1">
            <a:spLocks noGrp="1"/>
          </p:cNvSpPr>
          <p:nvPr>
            <p:ph type="subTitle" idx="1"/>
          </p:nvPr>
        </p:nvSpPr>
        <p:spPr>
          <a:xfrm>
            <a:off x="745000" y="2904415"/>
            <a:ext cx="5015638" cy="121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Lessons for today, learned from Old Testament Prophets</a:t>
            </a:r>
            <a:endParaRPr sz="2400" dirty="0"/>
          </a:p>
        </p:txBody>
      </p:sp>
      <p:grpSp>
        <p:nvGrpSpPr>
          <p:cNvPr id="131" name="Google Shape;131;p3"/>
          <p:cNvGrpSpPr/>
          <p:nvPr/>
        </p:nvGrpSpPr>
        <p:grpSpPr>
          <a:xfrm>
            <a:off x="1925914" y="286753"/>
            <a:ext cx="2172608" cy="771782"/>
            <a:chOff x="4475991" y="462098"/>
            <a:chExt cx="3102496" cy="1102109"/>
          </a:xfrm>
        </p:grpSpPr>
        <p:sp>
          <p:nvSpPr>
            <p:cNvPr id="132" name="Google Shape;132;p3"/>
            <p:cNvSpPr/>
            <p:nvPr/>
          </p:nvSpPr>
          <p:spPr>
            <a:xfrm rot="600114">
              <a:off x="4532666" y="754398"/>
              <a:ext cx="694205" cy="713383"/>
            </a:xfrm>
            <a:custGeom>
              <a:avLst/>
              <a:gdLst/>
              <a:ahLst/>
              <a:cxnLst/>
              <a:rect l="l" t="t" r="r" b="b"/>
              <a:pathLst>
                <a:path w="58" h="60" extrusionOk="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 rot="600114">
              <a:off x="5791465" y="505937"/>
              <a:ext cx="587404" cy="943792"/>
            </a:xfrm>
            <a:custGeom>
              <a:avLst/>
              <a:gdLst/>
              <a:ahLst/>
              <a:cxnLst/>
              <a:rect l="l" t="t" r="r" b="b"/>
              <a:pathLst>
                <a:path w="49" h="79" extrusionOk="0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 rot="600114">
              <a:off x="7087193" y="757585"/>
              <a:ext cx="427203" cy="775416"/>
            </a:xfrm>
            <a:custGeom>
              <a:avLst/>
              <a:gdLst/>
              <a:ahLst/>
              <a:cxnLst/>
              <a:rect l="l" t="t" r="r" b="b"/>
              <a:pathLst>
                <a:path w="36" h="65" extrusionOk="0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135" name="Google Shape;135;p3"/>
          <p:cNvGrpSpPr/>
          <p:nvPr/>
        </p:nvGrpSpPr>
        <p:grpSpPr>
          <a:xfrm>
            <a:off x="1965597" y="5450653"/>
            <a:ext cx="2218352" cy="641300"/>
            <a:chOff x="4475992" y="5003195"/>
            <a:chExt cx="3167821" cy="915780"/>
          </a:xfrm>
        </p:grpSpPr>
        <p:sp>
          <p:nvSpPr>
            <p:cNvPr id="136" name="Google Shape;136;p3"/>
            <p:cNvSpPr/>
            <p:nvPr/>
          </p:nvSpPr>
          <p:spPr>
            <a:xfrm rot="5400000">
              <a:off x="5690691" y="5352589"/>
              <a:ext cx="749228" cy="383544"/>
            </a:xfrm>
            <a:custGeom>
              <a:avLst/>
              <a:gdLst/>
              <a:ahLst/>
              <a:cxnLst/>
              <a:rect l="l" t="t" r="r" b="b"/>
              <a:pathLst>
                <a:path w="66" h="34" extrusionOk="0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 rot="6274527">
              <a:off x="6910134" y="5062687"/>
              <a:ext cx="647637" cy="678578"/>
            </a:xfrm>
            <a:custGeom>
              <a:avLst/>
              <a:gdLst/>
              <a:ahLst/>
              <a:cxnLst/>
              <a:rect l="l" t="t" r="r" b="b"/>
              <a:pathLst>
                <a:path w="57" h="60" extrusionOk="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 rot="4430858">
              <a:off x="4571743" y="5071596"/>
              <a:ext cx="626472" cy="670149"/>
            </a:xfrm>
            <a:custGeom>
              <a:avLst/>
              <a:gdLst/>
              <a:ahLst/>
              <a:cxnLst/>
              <a:rect l="l" t="t" r="r" b="b"/>
              <a:pathLst>
                <a:path w="55" h="59" extrusionOk="0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pic>
        <p:nvPicPr>
          <p:cNvPr id="139" name="Google Shape;139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3088" y="602657"/>
            <a:ext cx="5326462" cy="5250743"/>
          </a:xfrm>
          <a:custGeom>
            <a:avLst/>
            <a:gdLst/>
            <a:ahLst/>
            <a:cxnLst/>
            <a:rect l="l" t="t" r="r" b="b"/>
            <a:pathLst>
              <a:path w="5326462" h="5250743" extrusionOk="0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0" name="Google Shape;140;p3"/>
          <p:cNvSpPr txBox="1"/>
          <p:nvPr/>
        </p:nvSpPr>
        <p:spPr>
          <a:xfrm>
            <a:off x="648725" y="3998676"/>
            <a:ext cx="5015638" cy="121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May 1</a:t>
            </a:r>
            <a:r>
              <a:rPr lang="en-US" sz="3200" baseline="30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st</a:t>
            </a:r>
            <a:r>
              <a:rPr lang="en-US" sz="32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– Kirk Franklin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lang="en-US" sz="36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Jeremiah part 1</a:t>
            </a:r>
            <a:endParaRPr sz="36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3dfe64103_0_12"/>
          <p:cNvSpPr txBox="1">
            <a:spLocks noGrp="1"/>
          </p:cNvSpPr>
          <p:nvPr>
            <p:ph type="title"/>
          </p:nvPr>
        </p:nvSpPr>
        <p:spPr>
          <a:xfrm>
            <a:off x="720000" y="619200"/>
            <a:ext cx="61095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 dirty="0"/>
              <a:t>Looking Back – Living Forward</a:t>
            </a:r>
            <a:endParaRPr dirty="0"/>
          </a:p>
        </p:txBody>
      </p:sp>
      <p:sp>
        <p:nvSpPr>
          <p:cNvPr id="147" name="Google Shape;147;g123dfe64103_0_12"/>
          <p:cNvSpPr txBox="1"/>
          <p:nvPr/>
        </p:nvSpPr>
        <p:spPr>
          <a:xfrm>
            <a:off x="9601200" y="628800"/>
            <a:ext cx="18708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Jeremiah</a:t>
            </a:r>
            <a:endParaRPr sz="3200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661179E-D7F0-B9E4-BE57-DB929E2D3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525797"/>
              </p:ext>
            </p:extLst>
          </p:nvPr>
        </p:nvGraphicFramePr>
        <p:xfrm>
          <a:off x="720000" y="1554056"/>
          <a:ext cx="10752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000">
                  <a:extLst>
                    <a:ext uri="{9D8B030D-6E8A-4147-A177-3AD203B41FA5}">
                      <a16:colId xmlns:a16="http://schemas.microsoft.com/office/drawing/2014/main" val="2602050741"/>
                    </a:ext>
                  </a:extLst>
                </a:gridCol>
                <a:gridCol w="5376000">
                  <a:extLst>
                    <a:ext uri="{9D8B030D-6E8A-4147-A177-3AD203B41FA5}">
                      <a16:colId xmlns:a16="http://schemas.microsoft.com/office/drawing/2014/main" val="4085444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chemeClr val="bg1"/>
                          </a:solidFill>
                          <a:latin typeface="Avenir Black" panose="02000503020000020003" pitchFamily="2" charset="0"/>
                        </a:rPr>
                        <a:t>‘Major’ Prophets</a:t>
                      </a: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chemeClr val="bg1"/>
                          </a:solidFill>
                          <a:latin typeface="Avenir Black" panose="02000503020000020003" pitchFamily="2" charset="0"/>
                        </a:rPr>
                        <a:t>‘Minor’ Prophets 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[i.e., shorter, not less important]</a:t>
                      </a: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446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Isaiah, </a:t>
                      </a:r>
                      <a:r>
                        <a:rPr lang="en-AU" sz="2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Black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Jeremiah</a:t>
                      </a:r>
                      <a:r>
                        <a:rPr lang="en-AU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, Ezekiel, Daniel</a:t>
                      </a:r>
                      <a:r>
                        <a:rPr lang="en-AU" sz="2800" dirty="0">
                          <a:effectLst/>
                          <a:latin typeface="Avenir Book" panose="02000503020000020003" pitchFamily="2" charset="0"/>
                        </a:rPr>
                        <a:t> </a:t>
                      </a:r>
                      <a:endParaRPr lang="en-US" sz="2800" dirty="0">
                        <a:latin typeface="Avenir Book" panose="02000503020000020003" pitchFamily="2" charset="0"/>
                      </a:endParaRPr>
                    </a:p>
                  </a:txBody>
                  <a:tcPr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Hosea, Joel, Amos, Obadiah, Jonah, Micah, Nahum, Habakkuk, Zephaniah, Haggai, Zechariah, Malachi</a:t>
                      </a:r>
                    </a:p>
                  </a:txBody>
                  <a:tcPr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1235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3dfe64103_0_12"/>
          <p:cNvSpPr txBox="1">
            <a:spLocks noGrp="1"/>
          </p:cNvSpPr>
          <p:nvPr>
            <p:ph type="title"/>
          </p:nvPr>
        </p:nvSpPr>
        <p:spPr>
          <a:xfrm>
            <a:off x="720000" y="619200"/>
            <a:ext cx="61095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/>
              <a:t>Looking Back – Living Forward</a:t>
            </a:r>
            <a:endParaRPr/>
          </a:p>
        </p:txBody>
      </p:sp>
      <p:sp>
        <p:nvSpPr>
          <p:cNvPr id="146" name="Google Shape;146;g123dfe64103_0_12"/>
          <p:cNvSpPr txBox="1">
            <a:spLocks noGrp="1"/>
          </p:cNvSpPr>
          <p:nvPr>
            <p:ph type="body" idx="1"/>
          </p:nvPr>
        </p:nvSpPr>
        <p:spPr>
          <a:xfrm>
            <a:off x="720000" y="1448746"/>
            <a:ext cx="10728300" cy="455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34938" lvl="0" indent="-7938" algn="ctr">
              <a:spcBef>
                <a:spcPts val="0"/>
              </a:spcBef>
              <a:buSzPts val="2000"/>
              <a:buNone/>
            </a:pPr>
            <a:r>
              <a:rPr lang="en-AU" sz="30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Avenir Book" panose="02000503020000020003" pitchFamily="2" charset="0"/>
              </a:rPr>
              <a:t>We learn more about Jeremiah then most OT prophets:</a:t>
            </a:r>
            <a:endParaRPr lang="en-AU" sz="1200" b="1" dirty="0">
              <a:latin typeface="Avenir Book" panose="02000503020000020003" pitchFamily="2" charset="0"/>
            </a:endParaRPr>
          </a:p>
          <a:p>
            <a:pPr marL="114300" indent="0">
              <a:buNone/>
            </a:pPr>
            <a:r>
              <a:rPr lang="en-AU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&gt;</a:t>
            </a:r>
            <a:r>
              <a:rPr lang="en-AU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AU" sz="2400" dirty="0"/>
              <a:t>Where he was from: ‘These are the words of Jeremiah son of Hilkiah, one of the priests from the town of </a:t>
            </a:r>
            <a:r>
              <a:rPr lang="en-AU" sz="2400" dirty="0" err="1"/>
              <a:t>Anathoth</a:t>
            </a:r>
            <a:r>
              <a:rPr lang="en-AU" sz="2400" dirty="0"/>
              <a:t> in the land of Benjamin’ (1:1)</a:t>
            </a:r>
          </a:p>
          <a:p>
            <a:pPr marL="114300" indent="0">
              <a:buNone/>
            </a:pPr>
            <a:r>
              <a:rPr lang="en-AU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&gt;</a:t>
            </a:r>
            <a:r>
              <a:rPr lang="en-AU" sz="2400" dirty="0"/>
              <a:t> Threats and brushes with death: ‘This is what the </a:t>
            </a:r>
            <a:r>
              <a:rPr lang="en-AU" sz="2400" cap="small" dirty="0"/>
              <a:t>Lord </a:t>
            </a:r>
            <a:r>
              <a:rPr lang="en-AU" sz="2400" dirty="0"/>
              <a:t>says about the men of </a:t>
            </a:r>
            <a:r>
              <a:rPr lang="en-AU" sz="2400" dirty="0" err="1"/>
              <a:t>Anathoth</a:t>
            </a:r>
            <a:r>
              <a:rPr lang="en-AU" sz="2400" dirty="0"/>
              <a:t> who wanted me [Jeremiah] dead. They had said, “We will kill you if you do not stop prophesying in the </a:t>
            </a:r>
            <a:r>
              <a:rPr lang="en-AU" sz="2400" cap="small" dirty="0"/>
              <a:t>Lord</a:t>
            </a:r>
            <a:r>
              <a:rPr lang="en-AU" sz="2400" dirty="0"/>
              <a:t>’s name”’ (11:21)</a:t>
            </a:r>
          </a:p>
          <a:p>
            <a:pPr marL="114300" indent="0">
              <a:buNone/>
            </a:pPr>
            <a:r>
              <a:rPr lang="en-AU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&gt;</a:t>
            </a:r>
            <a:r>
              <a:rPr lang="en-AU" sz="2400" dirty="0"/>
              <a:t> Opposition from false prophets: [in a letter from Shemaiah to Zephaniah] ‘So why have you done nothing to stop Jeremiah from </a:t>
            </a:r>
            <a:r>
              <a:rPr lang="en-AU" sz="2400" dirty="0" err="1"/>
              <a:t>Anathoth</a:t>
            </a:r>
            <a:r>
              <a:rPr lang="en-AU" sz="2400" dirty="0"/>
              <a:t>, who pretends to be a prophet among you?’ (29:27)</a:t>
            </a:r>
          </a:p>
        </p:txBody>
      </p:sp>
      <p:sp>
        <p:nvSpPr>
          <p:cNvPr id="147" name="Google Shape;147;g123dfe64103_0_12"/>
          <p:cNvSpPr txBox="1"/>
          <p:nvPr/>
        </p:nvSpPr>
        <p:spPr>
          <a:xfrm>
            <a:off x="9601200" y="628800"/>
            <a:ext cx="18708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Jeremiah</a:t>
            </a:r>
            <a:endParaRPr sz="3200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43971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3dfe64103_0_12"/>
          <p:cNvSpPr txBox="1">
            <a:spLocks noGrp="1"/>
          </p:cNvSpPr>
          <p:nvPr>
            <p:ph type="title"/>
          </p:nvPr>
        </p:nvSpPr>
        <p:spPr>
          <a:xfrm>
            <a:off x="720000" y="619200"/>
            <a:ext cx="61095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/>
              <a:t>Looking Back – Living Forward</a:t>
            </a:r>
            <a:endParaRPr/>
          </a:p>
        </p:txBody>
      </p:sp>
      <p:sp>
        <p:nvSpPr>
          <p:cNvPr id="147" name="Google Shape;147;g123dfe64103_0_12"/>
          <p:cNvSpPr txBox="1"/>
          <p:nvPr/>
        </p:nvSpPr>
        <p:spPr>
          <a:xfrm>
            <a:off x="9601200" y="628800"/>
            <a:ext cx="18708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Jeremiah</a:t>
            </a:r>
            <a:endParaRPr sz="3200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0867142-DB9E-0058-C453-50802BA788EC}"/>
              </a:ext>
            </a:extLst>
          </p:cNvPr>
          <p:cNvSpPr/>
          <p:nvPr/>
        </p:nvSpPr>
        <p:spPr>
          <a:xfrm>
            <a:off x="5665304" y="2253344"/>
            <a:ext cx="2584173" cy="2398168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14000"/>
              </a:lnSpc>
            </a:pPr>
            <a:r>
              <a:rPr lang="en-AU" sz="2400" dirty="0">
                <a:latin typeface="Avenir Book" panose="02000503020000020003" pitchFamily="2" charset="0"/>
              </a:rPr>
              <a:t>Responded to a call and appointment directly from God 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EF42FE6-9653-7432-8D8E-5B70B6A6BB87}"/>
              </a:ext>
            </a:extLst>
          </p:cNvPr>
          <p:cNvSpPr/>
          <p:nvPr/>
        </p:nvSpPr>
        <p:spPr>
          <a:xfrm>
            <a:off x="720000" y="2253344"/>
            <a:ext cx="2221983" cy="155334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14000"/>
              </a:lnSpc>
            </a:pPr>
            <a:r>
              <a:rPr lang="en-AU" sz="2400" dirty="0">
                <a:latin typeface="Avenir Book" panose="02000503020000020003" pitchFamily="2" charset="0"/>
              </a:rPr>
              <a:t>Spoke for God to their </a:t>
            </a:r>
            <a:r>
              <a:rPr lang="en-AU" sz="2400" spc="-150" dirty="0">
                <a:latin typeface="Avenir Book" panose="02000503020000020003" pitchFamily="2" charset="0"/>
              </a:rPr>
              <a:t>contemporaries </a:t>
            </a:r>
            <a:endParaRPr lang="en-US" sz="2400" spc="-150" dirty="0">
              <a:latin typeface="Avenir Book" panose="02000503020000020003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693CF4-C2F1-6701-8D6D-B6FB88D76E6D}"/>
              </a:ext>
            </a:extLst>
          </p:cNvPr>
          <p:cNvSpPr/>
          <p:nvPr/>
        </p:nvSpPr>
        <p:spPr>
          <a:xfrm>
            <a:off x="3011557" y="2253344"/>
            <a:ext cx="2584173" cy="155334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14000"/>
              </a:lnSpc>
            </a:pPr>
            <a:r>
              <a:rPr lang="en-AU" sz="2400" dirty="0">
                <a:latin typeface="Avenir Book" panose="02000503020000020003" pitchFamily="2" charset="0"/>
              </a:rPr>
              <a:t>Spoke beforehand and foretold for God 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289EC09-490B-D129-99ED-BE4B237C76D7}"/>
              </a:ext>
            </a:extLst>
          </p:cNvPr>
          <p:cNvSpPr/>
          <p:nvPr/>
        </p:nvSpPr>
        <p:spPr>
          <a:xfrm>
            <a:off x="8398565" y="2253343"/>
            <a:ext cx="3073435" cy="23981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14000"/>
              </a:lnSpc>
            </a:pPr>
            <a:r>
              <a:rPr lang="en-AU" sz="2400" dirty="0">
                <a:latin typeface="Avenir Book" panose="02000503020000020003" pitchFamily="2" charset="0"/>
              </a:rPr>
              <a:t>Spoke God’s message as an individual event, not a stereotyped formula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45C0DE-FB6E-33BF-340C-7AC53B8C5888}"/>
              </a:ext>
            </a:extLst>
          </p:cNvPr>
          <p:cNvSpPr/>
          <p:nvPr/>
        </p:nvSpPr>
        <p:spPr>
          <a:xfrm>
            <a:off x="570506" y="1362847"/>
            <a:ext cx="4289957" cy="5696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AU" sz="2800" dirty="0">
                <a:solidFill>
                  <a:schemeClr val="bg2">
                    <a:lumMod val="10000"/>
                    <a:lumOff val="90000"/>
                  </a:schemeClr>
                </a:solidFill>
                <a:latin typeface="Avenir Medium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Old Testament prophets:</a:t>
            </a:r>
            <a:endParaRPr lang="en-AU" sz="2800" dirty="0">
              <a:solidFill>
                <a:schemeClr val="bg2">
                  <a:lumMod val="10000"/>
                  <a:lumOff val="90000"/>
                </a:schemeClr>
              </a:solidFill>
              <a:latin typeface="Avenir Medium" panose="02000503020000020003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3dfe64103_0_12"/>
          <p:cNvSpPr txBox="1">
            <a:spLocks noGrp="1"/>
          </p:cNvSpPr>
          <p:nvPr>
            <p:ph type="title"/>
          </p:nvPr>
        </p:nvSpPr>
        <p:spPr>
          <a:xfrm>
            <a:off x="720000" y="619200"/>
            <a:ext cx="61095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/>
              <a:t>Looking Back – Living Forward</a:t>
            </a:r>
            <a:endParaRPr/>
          </a:p>
        </p:txBody>
      </p:sp>
      <p:sp>
        <p:nvSpPr>
          <p:cNvPr id="147" name="Google Shape;147;g123dfe64103_0_12"/>
          <p:cNvSpPr txBox="1"/>
          <p:nvPr/>
        </p:nvSpPr>
        <p:spPr>
          <a:xfrm>
            <a:off x="9601200" y="628800"/>
            <a:ext cx="18708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Jeremiah</a:t>
            </a:r>
            <a:endParaRPr sz="3200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0867142-DB9E-0058-C453-50802BA788EC}"/>
              </a:ext>
            </a:extLst>
          </p:cNvPr>
          <p:cNvSpPr/>
          <p:nvPr/>
        </p:nvSpPr>
        <p:spPr>
          <a:xfrm>
            <a:off x="5728005" y="2253343"/>
            <a:ext cx="3154267" cy="4336300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Avenir Black" panose="02000503020000020003" pitchFamily="2" charset="0"/>
              </a:rPr>
              <a:t>David</a:t>
            </a:r>
            <a:r>
              <a:rPr lang="en-AU" sz="2400" dirty="0">
                <a:latin typeface="Avenir Book" panose="02000503020000020003" pitchFamily="2" charset="0"/>
              </a:rPr>
              <a:t> </a:t>
            </a:r>
            <a:r>
              <a:rPr lang="en-AU" sz="2400" spc="-150" dirty="0">
                <a:latin typeface="Avenir Book" panose="02000503020000020003" pitchFamily="2" charset="0"/>
              </a:rPr>
              <a:t>(Ps 139:13-16)</a:t>
            </a:r>
          </a:p>
          <a:p>
            <a:pPr algn="ctr"/>
            <a:r>
              <a:rPr lang="en-AU" sz="2400" dirty="0">
                <a:latin typeface="Avenir Book" panose="02000503020000020003" pitchFamily="2" charset="0"/>
              </a:rPr>
              <a:t>‘[God] created the deepest parts of my being… inside my mother’s body… your eyes saw my body even before it was formed. You planned how many days I would live’</a:t>
            </a:r>
            <a:endParaRPr lang="en-AU" sz="2400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EF42FE6-9653-7432-8D8E-5B70B6A6BB87}"/>
              </a:ext>
            </a:extLst>
          </p:cNvPr>
          <p:cNvSpPr/>
          <p:nvPr/>
        </p:nvSpPr>
        <p:spPr>
          <a:xfrm>
            <a:off x="719999" y="2253344"/>
            <a:ext cx="2589731" cy="425678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venir Black" panose="02000503020000020003" pitchFamily="2" charset="0"/>
              </a:rPr>
              <a:t>Jeremiah</a:t>
            </a:r>
            <a:r>
              <a:rPr lang="en-AU" sz="2400" dirty="0">
                <a:solidFill>
                  <a:schemeClr val="bg1"/>
                </a:solidFill>
                <a:latin typeface="Avenir Book" panose="02000503020000020003" pitchFamily="2" charset="0"/>
              </a:rPr>
              <a:t> (1:5)</a:t>
            </a:r>
          </a:p>
          <a:p>
            <a:pPr algn="ctr"/>
            <a:r>
              <a:rPr lang="en-AU" sz="2400" dirty="0">
                <a:solidFill>
                  <a:schemeClr val="bg1"/>
                </a:solidFill>
                <a:latin typeface="Avenir Book" panose="02000503020000020003" pitchFamily="2" charset="0"/>
              </a:rPr>
              <a:t>‘Before [the </a:t>
            </a:r>
            <a:r>
              <a:rPr lang="en-AU" sz="2400" cap="small" dirty="0">
                <a:solidFill>
                  <a:schemeClr val="bg1"/>
                </a:solidFill>
                <a:latin typeface="Avenir Book" panose="02000503020000020003" pitchFamily="2" charset="0"/>
              </a:rPr>
              <a:t>Lord</a:t>
            </a:r>
            <a:r>
              <a:rPr lang="en-AU" sz="2400" dirty="0">
                <a:solidFill>
                  <a:schemeClr val="bg1"/>
                </a:solidFill>
                <a:latin typeface="Avenir Book" panose="02000503020000020003" pitchFamily="2" charset="0"/>
              </a:rPr>
              <a:t>] formed you in the womb I knew you, before you were born I set you apart; I appointed you as a prophet to the nations’</a:t>
            </a:r>
            <a:endParaRPr lang="en-AU" sz="2400" dirty="0">
              <a:solidFill>
                <a:schemeClr val="bg1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693CF4-C2F1-6701-8D6D-B6FB88D76E6D}"/>
              </a:ext>
            </a:extLst>
          </p:cNvPr>
          <p:cNvSpPr/>
          <p:nvPr/>
        </p:nvSpPr>
        <p:spPr>
          <a:xfrm>
            <a:off x="3404562" y="2253343"/>
            <a:ext cx="2228610" cy="327281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venir Black" panose="02000503020000020003" pitchFamily="2" charset="0"/>
              </a:rPr>
              <a:t>Isaiah </a:t>
            </a:r>
            <a:r>
              <a:rPr lang="en-AU" sz="2400" dirty="0">
                <a:solidFill>
                  <a:schemeClr val="bg1"/>
                </a:solidFill>
                <a:latin typeface="Avenir Book" panose="02000503020000020003" pitchFamily="2" charset="0"/>
              </a:rPr>
              <a:t>(49:1)</a:t>
            </a:r>
          </a:p>
          <a:p>
            <a:pPr algn="ctr"/>
            <a:r>
              <a:rPr lang="en-AU" sz="2400" dirty="0">
                <a:solidFill>
                  <a:schemeClr val="bg1"/>
                </a:solidFill>
                <a:latin typeface="Avenir Book" panose="02000503020000020003" pitchFamily="2" charset="0"/>
              </a:rPr>
              <a:t>‘…before I was born the </a:t>
            </a:r>
            <a:r>
              <a:rPr lang="en-AU" sz="2400" cap="small" dirty="0">
                <a:solidFill>
                  <a:schemeClr val="bg1"/>
                </a:solidFill>
                <a:latin typeface="Avenir Book" panose="02000503020000020003" pitchFamily="2" charset="0"/>
              </a:rPr>
              <a:t>Lord </a:t>
            </a:r>
            <a:r>
              <a:rPr lang="en-AU" sz="2400" dirty="0">
                <a:solidFill>
                  <a:schemeClr val="bg1"/>
                </a:solidFill>
                <a:latin typeface="Avenir Book" panose="02000503020000020003" pitchFamily="2" charset="0"/>
              </a:rPr>
              <a:t>chose me to serve him. He appointed me by name’</a:t>
            </a:r>
            <a:endParaRPr lang="en-AU" sz="2400" dirty="0">
              <a:solidFill>
                <a:schemeClr val="bg1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289EC09-490B-D129-99ED-BE4B237C76D7}"/>
              </a:ext>
            </a:extLst>
          </p:cNvPr>
          <p:cNvSpPr/>
          <p:nvPr/>
        </p:nvSpPr>
        <p:spPr>
          <a:xfrm>
            <a:off x="8977105" y="2253344"/>
            <a:ext cx="2494895" cy="36107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Avenir Black" panose="02000503020000020003" pitchFamily="2" charset="0"/>
              </a:rPr>
              <a:t>Paul</a:t>
            </a:r>
            <a:r>
              <a:rPr lang="en-AU" sz="2400" dirty="0">
                <a:latin typeface="Avenir Book" panose="02000503020000020003" pitchFamily="2" charset="0"/>
              </a:rPr>
              <a:t> (Gal 1:15)</a:t>
            </a:r>
          </a:p>
          <a:p>
            <a:pPr algn="ctr"/>
            <a:r>
              <a:rPr lang="en-AU" sz="2400" dirty="0">
                <a:latin typeface="Avenir Book" panose="02000503020000020003" pitchFamily="2" charset="0"/>
              </a:rPr>
              <a:t>‘God set me apart from the time I was born. He showed me his grace by appointing me’</a:t>
            </a:r>
            <a:endParaRPr lang="en-AU" sz="2400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00A683-1321-C7A1-69E8-FBE3DFF80CFF}"/>
              </a:ext>
            </a:extLst>
          </p:cNvPr>
          <p:cNvSpPr/>
          <p:nvPr/>
        </p:nvSpPr>
        <p:spPr>
          <a:xfrm>
            <a:off x="639990" y="1410352"/>
            <a:ext cx="7839005" cy="5696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AU" sz="2800" dirty="0">
                <a:solidFill>
                  <a:schemeClr val="bg2">
                    <a:lumMod val="10000"/>
                    <a:lumOff val="90000"/>
                  </a:schemeClr>
                </a:solidFill>
                <a:latin typeface="Avenir Medium" panose="0200050302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Known before birth, God’s intentions are clear:</a:t>
            </a:r>
            <a:endParaRPr lang="en-AU" sz="2800" dirty="0">
              <a:solidFill>
                <a:schemeClr val="bg2">
                  <a:lumMod val="10000"/>
                  <a:lumOff val="90000"/>
                </a:schemeClr>
              </a:solidFill>
              <a:latin typeface="Avenir Medium" panose="02000503020000020003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29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3dfe64103_0_12"/>
          <p:cNvSpPr txBox="1">
            <a:spLocks noGrp="1"/>
          </p:cNvSpPr>
          <p:nvPr>
            <p:ph type="title"/>
          </p:nvPr>
        </p:nvSpPr>
        <p:spPr>
          <a:xfrm>
            <a:off x="720000" y="619200"/>
            <a:ext cx="61095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/>
              <a:t>Looking Back – Living Forward</a:t>
            </a:r>
            <a:endParaRPr/>
          </a:p>
        </p:txBody>
      </p:sp>
      <p:sp>
        <p:nvSpPr>
          <p:cNvPr id="147" name="Google Shape;147;g123dfe64103_0_12"/>
          <p:cNvSpPr txBox="1"/>
          <p:nvPr/>
        </p:nvSpPr>
        <p:spPr>
          <a:xfrm>
            <a:off x="9601200" y="628800"/>
            <a:ext cx="18708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Jeremiah</a:t>
            </a:r>
            <a:endParaRPr sz="3200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0867142-DB9E-0058-C453-50802BA788EC}"/>
              </a:ext>
            </a:extLst>
          </p:cNvPr>
          <p:cNvSpPr/>
          <p:nvPr/>
        </p:nvSpPr>
        <p:spPr>
          <a:xfrm>
            <a:off x="704580" y="1780095"/>
            <a:ext cx="2434680" cy="2791902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AU" sz="2400" i="1" dirty="0" err="1">
                <a:latin typeface="Avenir Book" panose="02000503020000020003" pitchFamily="2" charset="0"/>
              </a:rPr>
              <a:t>Batandu</a:t>
            </a:r>
            <a:r>
              <a:rPr lang="en-AU" sz="2400" i="1" dirty="0">
                <a:latin typeface="Avenir Book" panose="02000503020000020003" pitchFamily="2" charset="0"/>
              </a:rPr>
              <a:t> </a:t>
            </a:r>
            <a:r>
              <a:rPr lang="en-AU" sz="2400" dirty="0">
                <a:latin typeface="Avenir Book" panose="02000503020000020003" pitchFamily="2" charset="0"/>
              </a:rPr>
              <a:t>(DRC):</a:t>
            </a:r>
          </a:p>
          <a:p>
            <a:pPr algn="ctr">
              <a:lnSpc>
                <a:spcPct val="114000"/>
              </a:lnSpc>
            </a:pPr>
            <a:r>
              <a:rPr lang="en-AU" sz="2400" dirty="0">
                <a:latin typeface="Avenir Book" panose="02000503020000020003" pitchFamily="2" charset="0"/>
              </a:rPr>
              <a:t>‘God created us with our nails and our fingers’ 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EF42FE6-9653-7432-8D8E-5B70B6A6BB87}"/>
              </a:ext>
            </a:extLst>
          </p:cNvPr>
          <p:cNvSpPr/>
          <p:nvPr/>
        </p:nvSpPr>
        <p:spPr>
          <a:xfrm>
            <a:off x="3418550" y="1780095"/>
            <a:ext cx="2434680" cy="24539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AU" sz="2400" i="1" dirty="0" err="1">
                <a:latin typeface="Avenir Book" panose="02000503020000020003" pitchFamily="2" charset="0"/>
              </a:rPr>
              <a:t>Yombe</a:t>
            </a:r>
            <a:r>
              <a:rPr lang="en-AU" sz="2400" dirty="0">
                <a:latin typeface="Avenir Book" panose="02000503020000020003" pitchFamily="2" charset="0"/>
              </a:rPr>
              <a:t> (Congo):</a:t>
            </a:r>
          </a:p>
          <a:p>
            <a:pPr algn="ctr">
              <a:lnSpc>
                <a:spcPct val="114000"/>
              </a:lnSpc>
            </a:pPr>
            <a:r>
              <a:rPr lang="en-AU" sz="2400" dirty="0">
                <a:latin typeface="Avenir Book" panose="02000503020000020003" pitchFamily="2" charset="0"/>
              </a:rPr>
              <a:t>‘God made us from our hair to our toes’ 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693CF4-C2F1-6701-8D6D-B6FB88D76E6D}"/>
              </a:ext>
            </a:extLst>
          </p:cNvPr>
          <p:cNvSpPr/>
          <p:nvPr/>
        </p:nvSpPr>
        <p:spPr>
          <a:xfrm>
            <a:off x="5853230" y="1531620"/>
            <a:ext cx="5634189" cy="44318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AU" sz="2400" dirty="0">
                <a:latin typeface="Avenir Book" panose="02000503020000020003" pitchFamily="2" charset="0"/>
              </a:rPr>
              <a:t>Eugene Peterson:</a:t>
            </a:r>
          </a:p>
          <a:p>
            <a:pPr algn="ctr">
              <a:lnSpc>
                <a:spcPct val="114000"/>
              </a:lnSpc>
            </a:pPr>
            <a:r>
              <a:rPr lang="en-AU" sz="2400" dirty="0">
                <a:latin typeface="Avenir Book" panose="02000503020000020003" pitchFamily="2" charset="0"/>
              </a:rPr>
              <a:t>‘Instead of being told what Jeremiah’s parents were doing, we are told what his God was doing: Long before we ever got around to asking questions about God, God had been questioning us. </a:t>
            </a:r>
            <a:r>
              <a:rPr lang="en-AU" sz="2400" b="1" dirty="0">
                <a:latin typeface="Avenir Black" panose="02000503020000020003" pitchFamily="2" charset="0"/>
              </a:rPr>
              <a:t>Before it ever crossed our minds that God might be important, God singled us out as important</a:t>
            </a:r>
            <a:r>
              <a:rPr lang="en-AU" sz="2400" dirty="0">
                <a:latin typeface="Avenir Book" panose="02000503020000020003" pitchFamily="2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78160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3dfe64103_0_12"/>
          <p:cNvSpPr txBox="1">
            <a:spLocks noGrp="1"/>
          </p:cNvSpPr>
          <p:nvPr>
            <p:ph type="title"/>
          </p:nvPr>
        </p:nvSpPr>
        <p:spPr>
          <a:xfrm>
            <a:off x="720000" y="619200"/>
            <a:ext cx="61095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/>
              <a:t>Looking Back – Living Forward</a:t>
            </a:r>
            <a:endParaRPr/>
          </a:p>
        </p:txBody>
      </p:sp>
      <p:sp>
        <p:nvSpPr>
          <p:cNvPr id="146" name="Google Shape;146;g123dfe64103_0_12"/>
          <p:cNvSpPr txBox="1">
            <a:spLocks noGrp="1"/>
          </p:cNvSpPr>
          <p:nvPr>
            <p:ph type="body" idx="1"/>
          </p:nvPr>
        </p:nvSpPr>
        <p:spPr>
          <a:xfrm>
            <a:off x="6392091" y="2007704"/>
            <a:ext cx="5056209" cy="4231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indent="-101600" algn="ctr">
              <a:lnSpc>
                <a:spcPct val="114000"/>
              </a:lnSpc>
              <a:spcBef>
                <a:spcPts val="0"/>
              </a:spcBef>
              <a:buSzPts val="2000"/>
              <a:buNone/>
            </a:pPr>
            <a:r>
              <a:rPr lang="en-AU" sz="2400" dirty="0">
                <a:latin typeface="Avenir Book" panose="02000503020000020003" pitchFamily="2" charset="0"/>
              </a:rPr>
              <a:t>J. Nelson Jennings:</a:t>
            </a:r>
          </a:p>
          <a:p>
            <a:pPr marL="139700" indent="-12700" algn="ctr">
              <a:lnSpc>
                <a:spcPct val="114000"/>
              </a:lnSpc>
              <a:spcBef>
                <a:spcPts val="0"/>
              </a:spcBef>
              <a:buSzPts val="2000"/>
              <a:buNone/>
            </a:pPr>
            <a:r>
              <a:rPr lang="en-AU" sz="2400" dirty="0">
                <a:latin typeface="Avenir Book" panose="02000503020000020003" pitchFamily="2" charset="0"/>
              </a:rPr>
              <a:t>‘…because of Jeremiah 1:5 [‘before formed you… I knew you, I set you apart, I appointed you…’] and with other verses like it, </a:t>
            </a:r>
            <a:r>
              <a:rPr lang="en-AU" sz="2400" b="1" dirty="0">
                <a:latin typeface="Avenir Black" panose="02000503020000020003" pitchFamily="2" charset="0"/>
              </a:rPr>
              <a:t>all of God’s people in Christ, can rest assured of the divine superintendence [oversight] of our calling from all eternity</a:t>
            </a:r>
            <a:r>
              <a:rPr lang="en-AU" sz="2400" dirty="0">
                <a:latin typeface="Avenir Book" panose="02000503020000020003" pitchFamily="2" charset="0"/>
              </a:rPr>
              <a:t>’</a:t>
            </a:r>
          </a:p>
          <a:p>
            <a:pPr marL="228600" indent="-101600">
              <a:spcBef>
                <a:spcPts val="0"/>
              </a:spcBef>
              <a:buSzPts val="2000"/>
              <a:buNone/>
            </a:pPr>
            <a:endParaRPr dirty="0">
              <a:latin typeface="Avenir Book" panose="02000503020000020003" pitchFamily="2" charset="0"/>
            </a:endParaRPr>
          </a:p>
        </p:txBody>
      </p:sp>
      <p:sp>
        <p:nvSpPr>
          <p:cNvPr id="147" name="Google Shape;147;g123dfe64103_0_12"/>
          <p:cNvSpPr txBox="1"/>
          <p:nvPr/>
        </p:nvSpPr>
        <p:spPr>
          <a:xfrm>
            <a:off x="9601200" y="628800"/>
            <a:ext cx="18708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Jeremiah</a:t>
            </a:r>
            <a:endParaRPr sz="3200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45A6EC-F500-FFC6-816C-DC8D5C8E5E70}"/>
              </a:ext>
            </a:extLst>
          </p:cNvPr>
          <p:cNvSpPr/>
          <p:nvPr/>
        </p:nvSpPr>
        <p:spPr>
          <a:xfrm>
            <a:off x="562134" y="6291291"/>
            <a:ext cx="28825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101600">
              <a:buSzPts val="2000"/>
            </a:pPr>
            <a:r>
              <a:rPr lang="en-AU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Photo by Jill </a:t>
            </a:r>
            <a:r>
              <a:rPr lang="en-AU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Sauve</a:t>
            </a:r>
            <a:r>
              <a:rPr lang="en-AU" dirty="0">
                <a:solidFill>
                  <a:schemeClr val="bg2">
                    <a:lumMod val="75000"/>
                    <a:lumOff val="25000"/>
                  </a:schemeClr>
                </a:solidFill>
              </a:rPr>
              <a:t> on </a:t>
            </a:r>
            <a:r>
              <a:rPr lang="en-AU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Unsplash</a:t>
            </a:r>
            <a:endParaRPr lang="en-AU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881957-7722-73EC-F335-2071B3A23F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0" y="1543050"/>
            <a:ext cx="5672091" cy="47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27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3dfe64103_0_12"/>
          <p:cNvSpPr txBox="1">
            <a:spLocks noGrp="1"/>
          </p:cNvSpPr>
          <p:nvPr>
            <p:ph type="title"/>
          </p:nvPr>
        </p:nvSpPr>
        <p:spPr>
          <a:xfrm>
            <a:off x="720000" y="619200"/>
            <a:ext cx="61095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/>
              <a:t>Looking Back – Living Forward</a:t>
            </a:r>
            <a:endParaRPr/>
          </a:p>
        </p:txBody>
      </p:sp>
      <p:sp>
        <p:nvSpPr>
          <p:cNvPr id="147" name="Google Shape;147;g123dfe64103_0_12"/>
          <p:cNvSpPr txBox="1"/>
          <p:nvPr/>
        </p:nvSpPr>
        <p:spPr>
          <a:xfrm>
            <a:off x="9601200" y="628800"/>
            <a:ext cx="18708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Jeremiah</a:t>
            </a:r>
            <a:endParaRPr sz="3200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0867142-DB9E-0058-C453-50802BA788EC}"/>
              </a:ext>
            </a:extLst>
          </p:cNvPr>
          <p:cNvSpPr/>
          <p:nvPr/>
        </p:nvSpPr>
        <p:spPr>
          <a:xfrm>
            <a:off x="704579" y="1531620"/>
            <a:ext cx="3618943" cy="371624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AU" sz="2400" b="1" dirty="0">
                <a:latin typeface="Avenir Black" panose="02000503020000020003" pitchFamily="2" charset="0"/>
              </a:rPr>
              <a:t>The Calling of a Prophet: </a:t>
            </a:r>
          </a:p>
          <a:p>
            <a:pPr algn="ctr">
              <a:lnSpc>
                <a:spcPct val="114000"/>
              </a:lnSpc>
            </a:pPr>
            <a:r>
              <a:rPr lang="en-AU" sz="2400" dirty="0">
                <a:latin typeface="Avenir Book" panose="02000503020000020003" pitchFamily="2" charset="0"/>
              </a:rPr>
              <a:t>if a prophet assumed the office of prophet without God’s appointment, it meant they were a false prophet 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693CF4-C2F1-6701-8D6D-B6FB88D76E6D}"/>
              </a:ext>
            </a:extLst>
          </p:cNvPr>
          <p:cNvSpPr/>
          <p:nvPr/>
        </p:nvSpPr>
        <p:spPr>
          <a:xfrm>
            <a:off x="4581939" y="1531620"/>
            <a:ext cx="6905480" cy="37162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AU" sz="2400" b="1" dirty="0">
                <a:latin typeface="Avenir Book" panose="02000503020000020003" pitchFamily="2" charset="0"/>
              </a:rPr>
              <a:t>Jeremiah 14:14</a:t>
            </a:r>
          </a:p>
          <a:p>
            <a:pPr algn="ctr">
              <a:lnSpc>
                <a:spcPct val="114000"/>
              </a:lnSpc>
            </a:pPr>
            <a:r>
              <a:rPr lang="en-AU" sz="2400" dirty="0">
                <a:latin typeface="Avenir Book" panose="02000503020000020003" pitchFamily="2" charset="0"/>
              </a:rPr>
              <a:t>Then the </a:t>
            </a:r>
            <a:r>
              <a:rPr lang="en-AU" sz="2400" cap="small" dirty="0">
                <a:latin typeface="Avenir Book" panose="02000503020000020003" pitchFamily="2" charset="0"/>
              </a:rPr>
              <a:t>Lord</a:t>
            </a:r>
            <a:r>
              <a:rPr lang="en-AU" sz="2400" dirty="0">
                <a:latin typeface="Avenir Book" panose="02000503020000020003" pitchFamily="2" charset="0"/>
              </a:rPr>
              <a:t> said to me, ‘Those prophets are prophesying lies while claiming my authority! I did not send them. I did not commission them. I did not speak to them. They are prophesying to these people false visions, worthless predictions, and the delusions of their own mind’ </a:t>
            </a:r>
          </a:p>
        </p:txBody>
      </p:sp>
    </p:spTree>
    <p:extLst>
      <p:ext uri="{BB962C8B-B14F-4D97-AF65-F5344CB8AC3E}">
        <p14:creationId xmlns:p14="http://schemas.microsoft.com/office/powerpoint/2010/main" val="2540122014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rgbClr val="000000"/>
      </a:dk1>
      <a:lt1>
        <a:srgbClr val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1447</Words>
  <Application>Microsoft Office PowerPoint</Application>
  <PresentationFormat>Widescreen</PresentationFormat>
  <Paragraphs>111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Avenir</vt:lpstr>
      <vt:lpstr>Avenir Black</vt:lpstr>
      <vt:lpstr>Avenir Book</vt:lpstr>
      <vt:lpstr>Avenir Medium</vt:lpstr>
      <vt:lpstr>Rockwell</vt:lpstr>
      <vt:lpstr>BlobVTI</vt:lpstr>
      <vt:lpstr>Looking Back –  Living Forward</vt:lpstr>
      <vt:lpstr>Looking Back –  Living Forward</vt:lpstr>
      <vt:lpstr>Looking Back – Living Forward</vt:lpstr>
      <vt:lpstr>Looking Back – Living Forward</vt:lpstr>
      <vt:lpstr>Looking Back – Living Forward</vt:lpstr>
      <vt:lpstr>Looking Back – Living Forward</vt:lpstr>
      <vt:lpstr>Looking Back – Living Forward</vt:lpstr>
      <vt:lpstr>Looking Back – Living Forward</vt:lpstr>
      <vt:lpstr>Looking Back – Living Forward</vt:lpstr>
      <vt:lpstr>Looking Back – Living Forward</vt:lpstr>
      <vt:lpstr>Looking Back – Living Forward</vt:lpstr>
      <vt:lpstr>Looking Back – Living Forward</vt:lpstr>
      <vt:lpstr>Looking Back – Living Forward</vt:lpstr>
      <vt:lpstr>Looking Back – Living Forward</vt:lpstr>
      <vt:lpstr>Looking Back – Living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Back –  Living Forward</dc:title>
  <dc:creator>Sue de Pyle</dc:creator>
  <cp:lastModifiedBy>Streamer</cp:lastModifiedBy>
  <cp:revision>21</cp:revision>
  <dcterms:created xsi:type="dcterms:W3CDTF">2022-04-11T01:50:41Z</dcterms:created>
  <dcterms:modified xsi:type="dcterms:W3CDTF">2022-04-30T23:45:47Z</dcterms:modified>
</cp:coreProperties>
</file>